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61" r:id="rId3"/>
    <p:sldId id="263" r:id="rId4"/>
    <p:sldId id="276" r:id="rId5"/>
    <p:sldId id="314" r:id="rId6"/>
    <p:sldId id="315" r:id="rId7"/>
    <p:sldId id="324" r:id="rId8"/>
    <p:sldId id="317" r:id="rId9"/>
    <p:sldId id="316" r:id="rId10"/>
    <p:sldId id="321" r:id="rId11"/>
    <p:sldId id="318" r:id="rId12"/>
    <p:sldId id="299" r:id="rId13"/>
    <p:sldId id="268" r:id="rId14"/>
    <p:sldId id="304" r:id="rId15"/>
    <p:sldId id="323" r:id="rId16"/>
  </p:sldIdLst>
  <p:sldSz cx="12192000" cy="6858000"/>
  <p:notesSz cx="12192000" cy="6858000"/>
  <p:defaultTextStyle>
    <a:defPPr>
      <a:defRPr lang="de-DE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6712B6B-3341-E5B3-94F3-195BB317EDFA}">
  <a:tblStyle styleId="{66712B6B-3341-E5B3-94F3-195BB317EDFA}" styleName="Medium Style 2 - Accent 1">
    <a:wholeTbl>
      <a:tcTxStyle>
        <a:fontRef idx="minor"/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  <a:fill>
          <a:solidFill>
            <a:schemeClr val="accent1">
              <a:tint val="40000"/>
            </a:schemeClr>
          </a:solidFill>
        </a:fill>
      </a:tcStyle>
    </a:band2V>
    <a:lastCol>
      <a:tcTxStyle b="on">
        <a:fontRef idx="minor"/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/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/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/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6" d="100"/>
          <a:sy n="156" d="100"/>
        </p:scale>
        <p:origin x="444" y="88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2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4" name="Date Placeholder 2"/>
          <p:cNvSpPr>
            <a:spLocks noGrp="1"/>
          </p:cNvSpPr>
          <p:nvPr>
            <p:ph type="dt" idx="3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B2D310F5-FE78-CD40-43BC-A0AA0BD58B3D}" type="slidenum">
              <a:rPr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EE0B27C0-4D0C-AF1B-C979-25BD09545A35}" type="slidenum">
              <a:rPr/>
              <a:t>11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FE56EFC9-F46A-A363-0904-51AF1E14C431}" type="slidenum">
              <a:rPr/>
              <a:t>12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131E49DA-2105-705A-084D-A53DAAC6EDC2}" type="slidenum">
              <a:rPr/>
              <a:t>13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665578B5-7076-AE51-E271-A6FB83260C2F}" type="slidenum">
              <a:rPr/>
              <a:t>14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9DE5DCBE-7E92-B739-B85A-BBA5A72B4D07}" type="slidenum">
              <a:rPr/>
              <a:t>15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99239097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2093848860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Kann ich mich auf das System verlassen? Ist der Mehrwert höher als das Frustrationspotential? </a:t>
            </a:r>
            <a:endParaRPr/>
          </a:p>
        </p:txBody>
      </p:sp>
      <p:sp>
        <p:nvSpPr>
          <p:cNvPr id="236075177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81458751-0E36-460B-B9EA-4E465B7F7B1E}" type="slidenum">
              <a:rPr lang="de-DE"/>
              <a:t>2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01401836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2146881071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Schwerpunkte des Studientages!</a:t>
            </a:r>
            <a:endParaRPr/>
          </a:p>
        </p:txBody>
      </p:sp>
      <p:sp>
        <p:nvSpPr>
          <p:cNvPr id="1810508845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AB681413-7B77-6FDF-193A-6BFC5CFCC877}" type="slidenum">
              <a:rPr lang="de-DE"/>
              <a:t>3</a:t>
            </a:fld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B01A89E6-5E89-AF34-942F-F8B0972628C1}" type="slidenum">
              <a:rPr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6FAAC5C7-3258-70A4-B8F7-22B366031FC3}" type="slidenum">
              <a:rPr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E413652D-B416-E1BA-9B4D-AD69E7B17E77}" type="slidenum">
              <a:rPr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1C820B83-D491-E1CB-D6F4-31CDF3912A34}" type="slidenum">
              <a:rPr/>
              <a:t>8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65B34512-B00C-5224-7100-D33FA6EBF1D1}" type="slidenum">
              <a:rPr/>
              <a:t>9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7BD65895-BE0B-8214-C0FC-F533E53BA02C}" type="slidenum">
              <a:rPr/>
              <a:t>10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Titelfoli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de-DE"/>
              <a:t>Master-Untertitelformat bearbeiten</a:t>
            </a:r>
            <a:endParaRPr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69E675A-489A-EF4C-AD57-9A149354EF10}" type="datetimeFigureOut">
              <a:rPr lang="de-DE"/>
              <a:t>21.08.2024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B89CACC-54FA-C443-98F6-2BD0A722D13D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Titel und vertikaler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69E675A-489A-EF4C-AD57-9A149354EF10}" type="datetimeFigureOut">
              <a:rPr lang="de-DE"/>
              <a:t>21.08.2024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B89CACC-54FA-C443-98F6-2BD0A722D13D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Vertikaler Titel u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69E675A-489A-EF4C-AD57-9A149354EF10}" type="datetimeFigureOut">
              <a:rPr lang="de-DE"/>
              <a:t>21.08.2024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B89CACC-54FA-C443-98F6-2BD0A722D13D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Benutzerdefiniertes Layou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el und Inhal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69E675A-489A-EF4C-AD57-9A149354EF10}" type="datetimeFigureOut">
              <a:rPr lang="de-DE"/>
              <a:t>21.08.2024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B89CACC-54FA-C443-98F6-2BD0A722D13D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Abschnitts- überschri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69E675A-489A-EF4C-AD57-9A149354EF10}" type="datetimeFigureOut">
              <a:rPr lang="de-DE"/>
              <a:t>21.08.2024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B89CACC-54FA-C443-98F6-2BD0A722D13D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Zwei Inhal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69E675A-489A-EF4C-AD57-9A149354EF10}" type="datetimeFigureOut">
              <a:rPr lang="de-DE"/>
              <a:t>21.08.2024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B89CACC-54FA-C443-98F6-2BD0A722D13D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Vergleich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69E675A-489A-EF4C-AD57-9A149354EF10}" type="datetimeFigureOut">
              <a:rPr lang="de-DE"/>
              <a:t>21.08.2024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B89CACC-54FA-C443-98F6-2BD0A722D13D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Nur Tite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69E675A-489A-EF4C-AD57-9A149354EF10}" type="datetimeFigureOut">
              <a:rPr lang="de-DE"/>
              <a:t>21.08.2024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B89CACC-54FA-C443-98F6-2BD0A722D13D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Le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69E675A-489A-EF4C-AD57-9A149354EF10}" type="datetimeFigureOut">
              <a:rPr lang="de-DE"/>
              <a:t>21.08.2024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B89CACC-54FA-C443-98F6-2BD0A722D13D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Inhalt mit Überschri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69E675A-489A-EF4C-AD57-9A149354EF10}" type="datetimeFigureOut">
              <a:rPr lang="de-DE"/>
              <a:t>21.08.2024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B89CACC-54FA-C443-98F6-2BD0A722D13D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Bild mit Überschri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69E675A-489A-EF4C-AD57-9A149354EF10}" type="datetimeFigureOut">
              <a:rPr lang="de-DE"/>
              <a:t>21.08.2024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B89CACC-54FA-C443-98F6-2BD0A722D13D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69E675A-489A-EF4C-AD57-9A149354EF10}" type="datetimeFigureOut">
              <a:rPr lang="de-DE"/>
              <a:t>21.08.2024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B89CACC-54FA-C443-98F6-2BD0A722D13D}" type="slidenum">
              <a:rPr lang="de-DE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lms2.schulcampus-rlp.de/PL-0006/course/view.php?id=613" TargetMode="External"/><Relationship Id="rId3" Type="http://schemas.openxmlformats.org/officeDocument/2006/relationships/hyperlink" Target="https://lms2.schulcampus-rlp.de/PL-0006/course/view.php?id=660" TargetMode="External"/><Relationship Id="rId7" Type="http://schemas.openxmlformats.org/officeDocument/2006/relationships/hyperlink" Target="https://lms2.schulcampus-rlp.de/PL-0006/course/view.php?id=622" TargetMode="External"/><Relationship Id="rId12" Type="http://schemas.openxmlformats.org/officeDocument/2006/relationships/hyperlink" Target="https://lms2.schulcampus-rlp.de/PL-0006/course/view.php?id=730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lms2.schulcampus-rlp.de/PL-0006/course/view.php?id=619" TargetMode="External"/><Relationship Id="rId11" Type="http://schemas.openxmlformats.org/officeDocument/2006/relationships/hyperlink" Target="https://lms2.schulcampus-rlp.de/PL-0006/course/view.php?id=741" TargetMode="External"/><Relationship Id="rId5" Type="http://schemas.openxmlformats.org/officeDocument/2006/relationships/hyperlink" Target="https://lms2.schulcampus-rlp.de/PL-0006/course/view.php?id=316" TargetMode="External"/><Relationship Id="rId10" Type="http://schemas.openxmlformats.org/officeDocument/2006/relationships/hyperlink" Target="https://lms2.schulcampus-rlp.de/PL-0006/mod/bigbluebuttonbn/view.php?id=36331" TargetMode="External"/><Relationship Id="rId4" Type="http://schemas.openxmlformats.org/officeDocument/2006/relationships/hyperlink" Target="https://lms2.schulcampus-rlp.de/PL-0006/course/view.php?id=617" TargetMode="External"/><Relationship Id="rId9" Type="http://schemas.openxmlformats.org/officeDocument/2006/relationships/hyperlink" Target="https://lms2.schulcampus-rlp.de/PL-0006/course/view.php?id=488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/4.0/" TargetMode="External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openxmlformats.org/officeDocument/2006/relationships/hyperlink" Target="https://evewa.bildung-rp.de/veranstaltungskatalog_detail?id=66244&amp;m=dbca5ecc-a3b5-11e9-8e0c-0050569784c7&amp;r=8092" TargetMode="External"/><Relationship Id="rId4" Type="http://schemas.openxmlformats.org/officeDocument/2006/relationships/hyperlink" Target="https://lms2.schulcampus-rlp.de/PL-0006/mod/bigbluebuttonbn/view.php?id=36331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creativecommons.org/licenses/by/4.0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hyperlink" Target="https://creativecommons.org/licenses/by/4.0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creativecommons.org/licenses/by/4.0/" TargetMode="Externa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hyperlink" Target="https://lms2.schulcampus-rlp.de/PL-0006/" TargetMode="External"/><Relationship Id="rId4" Type="http://schemas.openxmlformats.org/officeDocument/2006/relationships/hyperlink" Target="https://infoportal.schulcampus-rlp.de/lehrende/moodle/schulcampus-lernenonline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lms2.schulcampus-rlp.de/PL-0006/course/index.php?categoryid=136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lms2.schulcampus-rlp.de/PL-0006/course/view.php?id=660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hyperlink" Target="https://lms2.schulcampus-rlp.de/PL-0006/course/view.php?id=617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lms2.schulcampus-rlp.de/PL-0006/course/view.php?id=472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creativecommons.org/licenses/by/4.0/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lms2.schulcampus-rlp.de/PL-0006/course/view.php?id=619" TargetMode="External"/><Relationship Id="rId5" Type="http://schemas.openxmlformats.org/officeDocument/2006/relationships/hyperlink" Target="https://creativecommons.org/licenses/by/4.0/" TargetMode="Externa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0" y="-29541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:fade/>
      </p:transition>
    </mc:Choice>
    <mc:Fallback xmlns:w="http://schemas.openxmlformats.org/wordprocessingml/2006/main" xmlns:m="http://schemas.openxmlformats.org/officeDocument/2006/math" xmlns="">
      <p:transition spd="slow" advClick="1">
        <p:fade thruBlk="0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52272926" name="Textfeld 1252272925"/>
          <p:cNvSpPr txBox="1"/>
          <p:nvPr/>
        </p:nvSpPr>
        <p:spPr bwMode="auto">
          <a:xfrm>
            <a:off x="3537272" y="160319"/>
            <a:ext cx="8382130" cy="39627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de-DE" sz="2000" b="0" i="0" u="none" strike="noStrike" cap="none" spc="0">
                <a:solidFill>
                  <a:schemeClr val="tx1"/>
                </a:solidFill>
                <a:latin typeface="Open Sans"/>
                <a:cs typeface="Open Sans"/>
              </a:rPr>
              <a:t>Unsere Fortbildungsangebote </a:t>
            </a:r>
            <a:r>
              <a:rPr lang="de-DE" sz="2000" b="1" i="0" u="none" strike="noStrike" cap="none" spc="0">
                <a:solidFill>
                  <a:schemeClr val="tx1"/>
                </a:solidFill>
                <a:latin typeface="Open Sans"/>
                <a:cs typeface="Open Sans"/>
              </a:rPr>
              <a:t>im Schulcampus RLP</a:t>
            </a:r>
            <a:r>
              <a:rPr lang="de-DE" sz="2000" b="0" i="0" u="none" strike="noStrike" cap="none" spc="0">
                <a:solidFill>
                  <a:schemeClr val="tx1"/>
                </a:solidFill>
                <a:latin typeface="Open Sans"/>
                <a:cs typeface="Open Sans"/>
              </a:rPr>
              <a:t> auf einem Blick</a:t>
            </a:r>
            <a:endParaRPr>
              <a:latin typeface="Open Sans"/>
              <a:cs typeface="Open Sans"/>
            </a:endParaRPr>
          </a:p>
        </p:txBody>
      </p:sp>
      <p:graphicFrame>
        <p:nvGraphicFramePr>
          <p:cNvPr id="1350438042" name="Tabelle 1350438041"/>
          <p:cNvGraphicFramePr>
            <a:graphicFrameLocks/>
          </p:cNvGraphicFramePr>
          <p:nvPr/>
        </p:nvGraphicFramePr>
        <p:xfrm>
          <a:off x="131850" y="952499"/>
          <a:ext cx="11907693" cy="5940718"/>
        </p:xfrm>
        <a:graphic>
          <a:graphicData uri="http://schemas.openxmlformats.org/drawingml/2006/table">
            <a:tbl>
              <a:tblPr firstRow="1" bandRow="1">
                <a:tableStyleId>{66712B6B-3341-E5B3-94F3-195BB317EDFA}</a:tableStyleId>
              </a:tblPr>
              <a:tblGrid>
                <a:gridCol w="387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576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6504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>
                          <a:latin typeface="Open Sans"/>
                          <a:cs typeface="Open Sans"/>
                        </a:rPr>
                        <a:t>Was?</a:t>
                      </a:r>
                    </a:p>
                  </a:txBody>
                  <a:tcPr anchor="ctr">
                    <a:solidFill>
                      <a:srgbClr val="0583C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>
                          <a:latin typeface="Open Sans"/>
                          <a:cs typeface="Open Sans"/>
                        </a:rPr>
                        <a:t>Für wen?</a:t>
                      </a:r>
                    </a:p>
                  </a:txBody>
                  <a:tcPr anchor="ctr">
                    <a:solidFill>
                      <a:srgbClr val="0583C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>
                          <a:latin typeface="Open Sans"/>
                          <a:cs typeface="Open Sans"/>
                        </a:rPr>
                        <a:t>Inhalt</a:t>
                      </a:r>
                    </a:p>
                  </a:txBody>
                  <a:tcPr anchor="ctr">
                    <a:solidFill>
                      <a:srgbClr val="0583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1596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 u="sng">
                          <a:latin typeface="Open Sans"/>
                          <a:ea typeface="Open Sans"/>
                          <a:cs typeface="Open Sans"/>
                          <a:hlinkClick r:id="rId3" tooltip="https://lms2.schulcampus-rlp.de/PL-0006/course/view.php?id=660"/>
                        </a:rPr>
                        <a:t>Lehrkräfte im Schulcampus</a:t>
                      </a:r>
                      <a:endParaRPr sz="1200">
                        <a:latin typeface="Open Sans"/>
                        <a:cs typeface="Open Sans"/>
                      </a:endParaRPr>
                    </a:p>
                  </a:txBody>
                  <a:tcPr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 b="1" i="0" u="none">
                          <a:solidFill>
                            <a:srgbClr val="3B3838"/>
                          </a:solidFill>
                          <a:latin typeface="Open Sans"/>
                          <a:ea typeface="Open Sans"/>
                          <a:cs typeface="Open Sans"/>
                        </a:rPr>
                        <a:t>Alle Lehrkräfte</a:t>
                      </a:r>
                      <a:endParaRPr sz="1200">
                        <a:latin typeface="Open Sans"/>
                        <a:cs typeface="Open Sans"/>
                      </a:endParaRPr>
                    </a:p>
                  </a:txBody>
                  <a:tcPr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sz="1200" b="0" i="0" u="none">
                          <a:solidFill>
                            <a:srgbClr val="3B3838"/>
                          </a:solidFill>
                          <a:latin typeface="Open Sans"/>
                          <a:ea typeface="Open Sans"/>
                          <a:cs typeface="Open Sans"/>
                        </a:rPr>
                        <a:t>Einführung in die einzelnen Dienste und Möglichkeiten des Schulcampus, Unterstützungsangebote und Fachforen.</a:t>
                      </a:r>
                      <a:endParaRPr sz="1200" b="0">
                        <a:latin typeface="Open Sans"/>
                        <a:cs typeface="Open Sans"/>
                      </a:endParaRPr>
                    </a:p>
                  </a:txBody>
                  <a:tcPr anchor="ctr"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460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 u="sng">
                          <a:latin typeface="Open Sans"/>
                          <a:ea typeface="Open Sans"/>
                          <a:cs typeface="Open Sans"/>
                          <a:hlinkClick r:id="rId4" tooltip="https://lms2.schulcampus-rlp.de/PL-0006/course/view.php?id=617"/>
                        </a:rPr>
                        <a:t>Einstieg in das Arbeiten mit der Lernplattform im Schulcampus</a:t>
                      </a:r>
                      <a:endParaRPr sz="1200">
                        <a:latin typeface="Open Sans"/>
                        <a:cs typeface="Open Sans"/>
                      </a:endParaRPr>
                    </a:p>
                  </a:txBody>
                  <a:tcPr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 b="1" i="0" u="none">
                          <a:solidFill>
                            <a:srgbClr val="3B3838"/>
                          </a:solidFill>
                          <a:latin typeface="Open Sans"/>
                          <a:ea typeface="Open Sans"/>
                          <a:cs typeface="Open Sans"/>
                        </a:rPr>
                        <a:t>Lehrkräfte, die noch nicht mit Moodle gearbeitet haben</a:t>
                      </a:r>
                      <a:endParaRPr sz="1200">
                        <a:latin typeface="Open Sans"/>
                        <a:cs typeface="Open Sans"/>
                      </a:endParaRPr>
                    </a:p>
                  </a:txBody>
                  <a:tcPr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sz="1200" b="0" i="0" u="none">
                          <a:solidFill>
                            <a:srgbClr val="3B3838"/>
                          </a:solidFill>
                          <a:latin typeface="Open Sans"/>
                          <a:ea typeface="Open Sans"/>
                          <a:cs typeface="Open Sans"/>
                        </a:rPr>
                        <a:t>Strukturierter Einstieg in das Arbeiten mit der Lernplattform Moodle, schrittweisen Anleitungen zur Nutzung von Werkzeugen.</a:t>
                      </a:r>
                      <a:endParaRPr sz="1200" b="0">
                        <a:latin typeface="Open Sans"/>
                        <a:cs typeface="Open Sans"/>
                      </a:endParaRPr>
                    </a:p>
                  </a:txBody>
                  <a:tcPr anchor="ctr"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 u="sng">
                          <a:latin typeface="Open Sans"/>
                          <a:ea typeface="Open Sans"/>
                          <a:cs typeface="Open Sans"/>
                          <a:hlinkClick r:id="rId5" tooltip="https://lms2.schulcampus-rlp.de/PL-0006/course/view.php?id=316"/>
                        </a:rPr>
                        <a:t>Aktivitäten und Materialien in der Lernplattform@RLP</a:t>
                      </a:r>
                      <a:endParaRPr sz="1200">
                        <a:latin typeface="Open Sans"/>
                        <a:cs typeface="Open Sans"/>
                      </a:endParaRPr>
                    </a:p>
                  </a:txBody>
                  <a:tcPr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 b="1" i="0" u="none">
                          <a:solidFill>
                            <a:srgbClr val="3B3838"/>
                          </a:solidFill>
                          <a:latin typeface="Open Sans"/>
                          <a:ea typeface="Open Sans"/>
                          <a:cs typeface="Open Sans"/>
                        </a:rPr>
                        <a:t>Alle Lehrkräfte</a:t>
                      </a:r>
                      <a:endParaRPr sz="1200">
                        <a:latin typeface="Open Sans"/>
                        <a:cs typeface="Open Sans"/>
                      </a:endParaRPr>
                    </a:p>
                  </a:txBody>
                  <a:tcPr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sz="1200" b="0" i="0" u="none">
                          <a:solidFill>
                            <a:srgbClr val="3B3838"/>
                          </a:solidFill>
                          <a:latin typeface="Open Sans"/>
                          <a:ea typeface="Open Sans"/>
                          <a:cs typeface="Open Sans"/>
                        </a:rPr>
                        <a:t>Ständig wachsender Basiskurs zu den vielfältigen Moodle Aktivitäten mit didaktischen Ideen für die eigene Unterrichtsgestaltung.</a:t>
                      </a:r>
                      <a:endParaRPr sz="1200" b="0">
                        <a:latin typeface="Open Sans"/>
                        <a:cs typeface="Open Sans"/>
                      </a:endParaRPr>
                    </a:p>
                  </a:txBody>
                  <a:tcPr anchor="ctr"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 u="sng">
                          <a:latin typeface="Open Sans"/>
                          <a:cs typeface="Open Sans"/>
                          <a:hlinkClick r:id="rId6" tooltip="https://lms2.schulcampus-rlp.de/PL-0006/course/view.php?id=619"/>
                        </a:rPr>
                        <a:t>Campus-Training – eine Learning Community für Lehrkräfte</a:t>
                      </a:r>
                      <a:endParaRPr sz="1200">
                        <a:latin typeface="Open Sans"/>
                        <a:cs typeface="Open Sans"/>
                      </a:endParaRPr>
                    </a:p>
                  </a:txBody>
                  <a:tcPr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 b="1" i="0" u="none">
                          <a:solidFill>
                            <a:srgbClr val="3B3838"/>
                          </a:solidFill>
                          <a:latin typeface="Open Sans"/>
                          <a:ea typeface="Open Sans"/>
                          <a:cs typeface="Open Sans"/>
                        </a:rPr>
                        <a:t>Alle Lehrkräfte</a:t>
                      </a:r>
                    </a:p>
                  </a:txBody>
                  <a:tcPr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sz="1200" b="0" i="0" u="none">
                          <a:solidFill>
                            <a:srgbClr val="3B3838"/>
                          </a:solidFill>
                          <a:latin typeface="Open Sans"/>
                          <a:ea typeface="Open Sans"/>
                          <a:cs typeface="Open Sans"/>
                        </a:rPr>
                        <a:t>Impulse, Anregungen und tutorielle Anleitungen für die unterrichtliche Nutzung des Schulcampus aus didaktischer Sicht.</a:t>
                      </a:r>
                    </a:p>
                  </a:txBody>
                  <a:tcPr anchor="ctr"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280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 u="sng">
                          <a:latin typeface="Open Sans"/>
                          <a:ea typeface="Open Sans"/>
                          <a:cs typeface="Open Sans"/>
                          <a:hlinkClick r:id="rId7" tooltip="https://lms2.schulcampus-rlp.de/PL-0006/course/view.php?id=622"/>
                        </a:rPr>
                        <a:t>Blöcke in der Lernplattform@RLP</a:t>
                      </a:r>
                      <a:endParaRPr sz="1200">
                        <a:latin typeface="Open Sans"/>
                        <a:cs typeface="Open Sans"/>
                      </a:endParaRPr>
                    </a:p>
                    <a:p>
                      <a:pPr algn="ctr">
                        <a:defRPr/>
                      </a:pPr>
                      <a:r>
                        <a:rPr sz="1200" b="1" i="0" u="none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</a:rPr>
                        <a:t> </a:t>
                      </a:r>
                      <a:endParaRPr sz="1200">
                        <a:latin typeface="Open Sans"/>
                        <a:cs typeface="Open Sans"/>
                      </a:endParaRPr>
                    </a:p>
                  </a:txBody>
                  <a:tcPr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100" b="1" i="0" u="none">
                          <a:solidFill>
                            <a:srgbClr val="3B3838"/>
                          </a:solidFill>
                          <a:latin typeface="Arial"/>
                          <a:ea typeface="Arial"/>
                          <a:cs typeface="Arial"/>
                        </a:rPr>
                        <a:t>Alle Lehrkräfte</a:t>
                      </a:r>
                      <a:endParaRPr/>
                    </a:p>
                  </a:txBody>
                  <a:tcPr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sz="1200" b="0" i="0" u="none">
                          <a:solidFill>
                            <a:srgbClr val="3B3838"/>
                          </a:solidFill>
                          <a:latin typeface="Open Sans"/>
                          <a:ea typeface="Open Sans"/>
                          <a:cs typeface="Open Sans"/>
                        </a:rPr>
                        <a:t>Möglichkeiten und Anregungen mit kursbezogenen Blöcken, Kurse übersichtlicher zu gestalten und zu nutzen</a:t>
                      </a:r>
                      <a:endParaRPr sz="1200" b="0">
                        <a:latin typeface="Open Sans"/>
                        <a:cs typeface="Open Sans"/>
                      </a:endParaRPr>
                    </a:p>
                  </a:txBody>
                  <a:tcPr anchor="ctr"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560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 u="sng">
                          <a:latin typeface="Open Sans"/>
                          <a:ea typeface="Open Sans"/>
                          <a:cs typeface="Open Sans"/>
                          <a:hlinkClick r:id="rId8" tooltip="https://lms2.schulcampus-rlp.de/PL-0006/course/view.php?id=613"/>
                        </a:rPr>
                        <a:t>Wissen zur Kursbearbeitung - Tipps und Tricks</a:t>
                      </a:r>
                      <a:endParaRPr sz="1200">
                        <a:latin typeface="Open Sans"/>
                        <a:cs typeface="Open Sans"/>
                      </a:endParaRPr>
                    </a:p>
                  </a:txBody>
                  <a:tcPr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 b="1" i="0" u="none">
                          <a:solidFill>
                            <a:srgbClr val="3B3838"/>
                          </a:solidFill>
                          <a:latin typeface="Open Sans"/>
                          <a:ea typeface="Open Sans"/>
                          <a:cs typeface="Open Sans"/>
                        </a:rPr>
                        <a:t>Lehrkräfte, die bereits Erfahrung mit Moodle haben</a:t>
                      </a:r>
                      <a:br>
                        <a:rPr sz="1200" b="1" i="0" u="none">
                          <a:solidFill>
                            <a:srgbClr val="3B3838"/>
                          </a:solidFill>
                          <a:latin typeface="Open Sans"/>
                          <a:ea typeface="Open Sans"/>
                          <a:cs typeface="Open Sans"/>
                        </a:rPr>
                      </a:br>
                      <a:endParaRPr sz="1200">
                        <a:latin typeface="Open Sans"/>
                        <a:cs typeface="Open Sans"/>
                      </a:endParaRPr>
                    </a:p>
                  </a:txBody>
                  <a:tcPr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sz="1200" b="0" i="0" u="none">
                          <a:solidFill>
                            <a:srgbClr val="3B3838"/>
                          </a:solidFill>
                          <a:latin typeface="Open Sans"/>
                          <a:ea typeface="Open Sans"/>
                          <a:cs typeface="Open Sans"/>
                        </a:rPr>
                        <a:t>Ein ständig wachsender auf Artikel basierender Moodle Kurs, der interessante Tipps und Tricks für die Nutzung von Moodle bereithält.</a:t>
                      </a:r>
                      <a:endParaRPr sz="1200" b="0">
                        <a:latin typeface="Open Sans"/>
                        <a:cs typeface="Open Sans"/>
                      </a:endParaRPr>
                    </a:p>
                  </a:txBody>
                  <a:tcPr anchor="ctr"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5289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 u="sng">
                          <a:latin typeface="Open Sans"/>
                          <a:ea typeface="Open Sans"/>
                          <a:cs typeface="Open Sans"/>
                          <a:hlinkClick r:id="rId9" tooltip="https://lms2.schulcampus-rlp.de/PL-0006/course/view.php?id=488"/>
                        </a:rPr>
                        <a:t>H5P Basiskurs</a:t>
                      </a:r>
                      <a:endParaRPr sz="1200">
                        <a:latin typeface="Open Sans"/>
                        <a:cs typeface="Open Sans"/>
                      </a:endParaRPr>
                    </a:p>
                  </a:txBody>
                  <a:tcPr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 b="1" i="0" u="none">
                          <a:solidFill>
                            <a:srgbClr val="3B3838"/>
                          </a:solidFill>
                          <a:latin typeface="Open Sans"/>
                          <a:ea typeface="Open Sans"/>
                          <a:cs typeface="Open Sans"/>
                        </a:rPr>
                        <a:t>Lehrkräfte, die bereits Erfahrung mit Moodle haben</a:t>
                      </a:r>
                      <a:endParaRPr sz="1200">
                        <a:latin typeface="Open Sans"/>
                        <a:cs typeface="Open Sans"/>
                      </a:endParaRPr>
                    </a:p>
                  </a:txBody>
                  <a:tcPr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sz="1200" b="0" i="0" u="none">
                          <a:solidFill>
                            <a:srgbClr val="3B3838"/>
                          </a:solidFill>
                          <a:latin typeface="Open Sans"/>
                          <a:ea typeface="Open Sans"/>
                          <a:cs typeface="Open Sans"/>
                        </a:rPr>
                        <a:t>Hilfestellung bei der Erstellung von interaktiven Lerninhalten sowie Tipps zu didaktischen Einsatzszenarien.</a:t>
                      </a:r>
                      <a:endParaRPr sz="1200" b="0">
                        <a:latin typeface="Open Sans"/>
                        <a:cs typeface="Open Sans"/>
                      </a:endParaRPr>
                    </a:p>
                  </a:txBody>
                  <a:tcPr anchor="ctr"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3031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br>
                        <a:rPr sz="1200" u="sng">
                          <a:latin typeface="Open Sans"/>
                          <a:ea typeface="Open Sans"/>
                          <a:cs typeface="Open Sans"/>
                          <a:hlinkClick r:id="rId10" tooltip="https://lms2.schulcampus-rlp.de/PL-0006/mod/bigbluebuttonbn/view.php?id=36331"/>
                        </a:rPr>
                      </a:br>
                      <a:r>
                        <a:rPr sz="1200" u="sng">
                          <a:latin typeface="Open Sans"/>
                          <a:ea typeface="Open Sans"/>
                          <a:cs typeface="Open Sans"/>
                          <a:hlinkClick r:id="rId10" tooltip="https://lms2.schulcampus-rlp.de/PL-0006/mod/bigbluebuttonbn/view.php?id=36331"/>
                        </a:rPr>
                        <a:t>Schulcampus Talk</a:t>
                      </a:r>
                      <a:br>
                        <a:rPr sz="1200">
                          <a:latin typeface="Open Sans"/>
                          <a:ea typeface="Open Sans"/>
                          <a:cs typeface="Open Sans"/>
                        </a:rPr>
                      </a:br>
                      <a:endParaRPr sz="1200">
                        <a:latin typeface="Open Sans"/>
                        <a:cs typeface="Open Sans"/>
                      </a:endParaRPr>
                    </a:p>
                  </a:txBody>
                  <a:tcPr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 b="1" i="0" u="none">
                          <a:solidFill>
                            <a:srgbClr val="3B3838"/>
                          </a:solidFill>
                          <a:latin typeface="Open Sans"/>
                          <a:ea typeface="Open Sans"/>
                          <a:cs typeface="Open Sans"/>
                        </a:rPr>
                        <a:t>Alle Lehrkräfte</a:t>
                      </a:r>
                      <a:endParaRPr sz="1200">
                        <a:latin typeface="Open Sans"/>
                        <a:cs typeface="Open Sans"/>
                      </a:endParaRPr>
                    </a:p>
                  </a:txBody>
                  <a:tcPr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sz="1200" b="0" i="0" u="none">
                          <a:solidFill>
                            <a:srgbClr val="3B3838"/>
                          </a:solidFill>
                          <a:latin typeface="Open Sans"/>
                          <a:ea typeface="Open Sans"/>
                          <a:cs typeface="Open Sans"/>
                        </a:rPr>
                        <a:t>Offene Sprechstunde zu Fragen rund um Schulcampus und Moodle </a:t>
                      </a:r>
                      <a:br>
                        <a:rPr sz="1200" b="0" i="0" u="none">
                          <a:solidFill>
                            <a:srgbClr val="3B3838"/>
                          </a:solidFill>
                          <a:latin typeface="Open Sans"/>
                          <a:ea typeface="Open Sans"/>
                          <a:cs typeface="Open Sans"/>
                        </a:rPr>
                      </a:br>
                      <a:r>
                        <a:rPr sz="1200" b="0" i="0" u="none">
                          <a:solidFill>
                            <a:srgbClr val="3B3838"/>
                          </a:solidFill>
                          <a:latin typeface="Open Sans"/>
                          <a:ea typeface="Open Sans"/>
                          <a:cs typeface="Open Sans"/>
                        </a:rPr>
                        <a:t> Jeden ersten Mittwoch im Monat von 14:30 Uhr bis 15:30 Uhr</a:t>
                      </a:r>
                      <a:endParaRPr sz="1200" b="0">
                        <a:latin typeface="Open Sans"/>
                        <a:cs typeface="Open Sans"/>
                      </a:endParaRPr>
                    </a:p>
                  </a:txBody>
                  <a:tcPr anchor="ctr"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15289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 u="sng">
                          <a:latin typeface="Open Sans"/>
                          <a:cs typeface="Open Sans"/>
                          <a:hlinkClick r:id="rId11" tooltip="https://lms2.schulcampus-rlp.de/PL-0006/course/view.php?id=741"/>
                        </a:rPr>
                        <a:t>#howtoteach – erste Unterrichtsschritte mit dem virtuellen Klassenzimmer</a:t>
                      </a:r>
                      <a:endParaRPr sz="1200">
                        <a:latin typeface="Open Sans"/>
                        <a:cs typeface="Open Sans"/>
                      </a:endParaRPr>
                    </a:p>
                  </a:txBody>
                  <a:tcPr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 b="1" i="0" u="none">
                          <a:solidFill>
                            <a:srgbClr val="3B3838"/>
                          </a:solidFill>
                          <a:latin typeface="Open Sans"/>
                          <a:ea typeface="Open Sans"/>
                          <a:cs typeface="Open Sans"/>
                        </a:rPr>
                        <a:t>Alle Lehrkräfte</a:t>
                      </a:r>
                    </a:p>
                  </a:txBody>
                  <a:tcPr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sz="1200" b="0" i="0" u="none">
                          <a:solidFill>
                            <a:srgbClr val="3B3838"/>
                          </a:solidFill>
                          <a:latin typeface="Open Sans"/>
                          <a:ea typeface="Open Sans"/>
                          <a:cs typeface="Open Sans"/>
                        </a:rPr>
                        <a:t>Einstieg in das Arbeiten mit dem digitalen Schulhaus, vorrangig aber nicht ausschließlich an Grundschulen gerichtet.</a:t>
                      </a:r>
                    </a:p>
                  </a:txBody>
                  <a:tcPr anchor="ctr"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15289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 u="sng">
                          <a:latin typeface="Open Sans"/>
                          <a:cs typeface="Open Sans"/>
                          <a:hlinkClick r:id="rId12" tooltip="https://lms2.schulcampus-rlp.de/PL-0006/course/view.php?id=730"/>
                        </a:rPr>
                        <a:t>Qualifizierung zur Moodlebetreuung im Schulcampus</a:t>
                      </a:r>
                      <a:endParaRPr sz="1200">
                        <a:latin typeface="Open Sans"/>
                        <a:cs typeface="Open Sans"/>
                      </a:endParaRPr>
                    </a:p>
                  </a:txBody>
                  <a:tcPr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 b="1" i="0" u="none">
                          <a:solidFill>
                            <a:srgbClr val="3B3838"/>
                          </a:solidFill>
                          <a:latin typeface="Open Sans"/>
                          <a:ea typeface="Open Sans"/>
                          <a:cs typeface="Open Sans"/>
                        </a:rPr>
                        <a:t>Campus- und Moodlebetreuung</a:t>
                      </a:r>
                    </a:p>
                  </a:txBody>
                  <a:tcPr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sz="1200" b="0" i="0" u="none">
                          <a:solidFill>
                            <a:srgbClr val="3B3838"/>
                          </a:solidFill>
                          <a:latin typeface="Open Sans"/>
                          <a:ea typeface="Open Sans"/>
                          <a:cs typeface="Open Sans"/>
                        </a:rPr>
                        <a:t>Fortbildung in die organisatorischen und administrativen Aufgaben, Unterstützungsangebote zur Implementierung der Lernplattform in der Schule und in die unterrichtlichen Prozesse.</a:t>
                      </a:r>
                    </a:p>
                  </a:txBody>
                  <a:tcPr anchor="ctr"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44909185" name="Textfeld 2144909184"/>
          <p:cNvSpPr txBox="1"/>
          <p:nvPr/>
        </p:nvSpPr>
        <p:spPr bwMode="auto">
          <a:xfrm>
            <a:off x="3653736" y="147960"/>
            <a:ext cx="8597655" cy="396274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2000">
                <a:latin typeface="Open Sans"/>
                <a:cs typeface="Open Sans"/>
              </a:rPr>
              <a:t>Der Moodle Talk - eine Sprechstunde mit Impulsen und Zeit für Fragen</a:t>
            </a:r>
            <a:endParaRPr/>
          </a:p>
        </p:txBody>
      </p:sp>
      <p:pic>
        <p:nvPicPr>
          <p:cNvPr id="310616678" name="Grafik 310616677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293715" y="961745"/>
            <a:ext cx="6573102" cy="3685455"/>
          </a:xfrm>
          <a:prstGeom prst="rect">
            <a:avLst/>
          </a:prstGeom>
        </p:spPr>
      </p:pic>
      <p:sp>
        <p:nvSpPr>
          <p:cNvPr id="1799067997" name="Textfeld 1799067996"/>
          <p:cNvSpPr txBox="1"/>
          <p:nvPr/>
        </p:nvSpPr>
        <p:spPr bwMode="auto">
          <a:xfrm>
            <a:off x="1293714" y="5127928"/>
            <a:ext cx="10907196" cy="42707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de-DE" sz="2200" b="1" i="0" u="none" strike="noStrike" cap="none" spc="0">
                <a:solidFill>
                  <a:srgbClr val="223543"/>
                </a:solidFill>
                <a:latin typeface="Open Sans"/>
                <a:cs typeface="Open Sans"/>
              </a:rPr>
              <a:t>Wo</a:t>
            </a:r>
            <a:r>
              <a:rPr lang="de-DE" sz="1800" b="0" i="0" u="none" strike="noStrike" cap="none" spc="0">
                <a:solidFill>
                  <a:srgbClr val="223543"/>
                </a:solidFill>
                <a:latin typeface="Open Sans"/>
                <a:cs typeface="Open Sans"/>
              </a:rPr>
              <a:t>     In den </a:t>
            </a:r>
            <a:r>
              <a:rPr>
                <a:latin typeface="Open Sans"/>
                <a:cs typeface="Open Sans"/>
              </a:rPr>
              <a:t>Veranstaltungsräumen für Lehrkräfte - </a:t>
            </a:r>
            <a:r>
              <a:rPr u="sng">
                <a:latin typeface="Open Sans"/>
                <a:cs typeface="Open Sans"/>
                <a:hlinkClick r:id="rId4" tooltip="https://lms2.schulcampus-rlp.de/PL-0006/mod/bigbluebuttonbn/view.php?id=36331"/>
              </a:rPr>
              <a:t>Lernplattform und Schulcampus Talk</a:t>
            </a:r>
            <a:endParaRPr>
              <a:latin typeface="Open Sans"/>
              <a:cs typeface="Open Sans"/>
            </a:endParaRPr>
          </a:p>
        </p:txBody>
      </p:sp>
      <p:sp>
        <p:nvSpPr>
          <p:cNvPr id="932469412" name="Textfeld 932469411"/>
          <p:cNvSpPr txBox="1"/>
          <p:nvPr/>
        </p:nvSpPr>
        <p:spPr bwMode="auto">
          <a:xfrm>
            <a:off x="8400794" y="2530955"/>
            <a:ext cx="2843210" cy="2241832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de-DE" sz="1800" b="1" i="0" u="none" strike="noStrike" cap="none" spc="0" dirty="0">
                <a:solidFill>
                  <a:srgbClr val="223543"/>
                </a:solidFill>
                <a:latin typeface="Open Sans"/>
                <a:ea typeface="+mn-ea"/>
                <a:cs typeface="Open Sans"/>
              </a:rPr>
              <a:t>Jeden ersten Mittwoch im Monat</a:t>
            </a:r>
            <a:endParaRPr sz="1800" b="1" i="0" u="none" strike="noStrike" cap="none" spc="0" dirty="0">
              <a:solidFill>
                <a:srgbClr val="223543"/>
              </a:solidFill>
              <a:latin typeface="Open Sans"/>
              <a:cs typeface="Open Sans"/>
            </a:endParaRPr>
          </a:p>
          <a:p>
            <a:pPr>
              <a:defRPr/>
            </a:pPr>
            <a:r>
              <a:rPr lang="de-DE" sz="1800" b="0" i="0" u="none" strike="noStrike" cap="none" spc="0" dirty="0">
                <a:solidFill>
                  <a:srgbClr val="223543"/>
                </a:solidFill>
                <a:latin typeface="Open Sans"/>
                <a:ea typeface="Arial"/>
                <a:cs typeface="Open Sans"/>
              </a:rPr>
              <a:t>14:30 Uhr bis 15:30 Uhr</a:t>
            </a:r>
          </a:p>
          <a:p>
            <a:pPr>
              <a:defRPr/>
            </a:pPr>
            <a:r>
              <a:rPr lang="de-DE" dirty="0">
                <a:solidFill>
                  <a:srgbClr val="223543"/>
                </a:solidFill>
                <a:latin typeface="Open Sans"/>
                <a:ea typeface="Arial"/>
                <a:cs typeface="Open Sans"/>
              </a:rPr>
              <a:t>Die Termine können Sie im Veranstaltungskatalog </a:t>
            </a:r>
            <a:r>
              <a:rPr lang="de-DE" dirty="0" err="1">
                <a:solidFill>
                  <a:srgbClr val="223543"/>
                </a:solidFill>
                <a:latin typeface="Open Sans"/>
                <a:ea typeface="Arial"/>
                <a:cs typeface="Open Sans"/>
                <a:hlinkClick r:id="rId5"/>
              </a:rPr>
              <a:t>Fortbildungonline</a:t>
            </a:r>
            <a:r>
              <a:rPr lang="de-DE" dirty="0">
                <a:solidFill>
                  <a:srgbClr val="223543"/>
                </a:solidFill>
                <a:latin typeface="Open Sans"/>
                <a:ea typeface="Arial"/>
                <a:cs typeface="Open Sans"/>
              </a:rPr>
              <a:t> einsehen.</a:t>
            </a:r>
            <a:r>
              <a:rPr lang="de-DE" sz="1800" b="0" i="0" u="none" strike="noStrike" cap="none" spc="0" dirty="0">
                <a:solidFill>
                  <a:srgbClr val="223543"/>
                </a:solidFill>
                <a:latin typeface="Open Sans"/>
                <a:ea typeface="Arial"/>
                <a:cs typeface="Open Sans"/>
              </a:rPr>
              <a:t> </a:t>
            </a:r>
            <a:endParaRPr dirty="0">
              <a:latin typeface="Open Sans"/>
              <a:cs typeface="Open Sans"/>
            </a:endParaRPr>
          </a:p>
        </p:txBody>
      </p:sp>
      <p:pic>
        <p:nvPicPr>
          <p:cNvPr id="1545561919" name="Grafik 1545561918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1552891" y="4970338"/>
            <a:ext cx="747750" cy="640929"/>
          </a:xfrm>
          <a:prstGeom prst="rect">
            <a:avLst/>
          </a:prstGeom>
        </p:spPr>
      </p:pic>
      <p:sp>
        <p:nvSpPr>
          <p:cNvPr id="86280183" name="Textfeld 86280182"/>
          <p:cNvSpPr txBox="1"/>
          <p:nvPr/>
        </p:nvSpPr>
        <p:spPr bwMode="auto">
          <a:xfrm>
            <a:off x="9158747" y="6494895"/>
            <a:ext cx="3024310" cy="30483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marL="0" indent="0" algn="l">
              <a:defRPr/>
            </a:pPr>
            <a:r>
              <a:rPr sz="1400"/>
              <a:t> </a:t>
            </a:r>
            <a:r>
              <a:rPr lang="en-GB" sz="1400">
                <a:latin typeface="Open Sans"/>
                <a:ea typeface="Times New Roman"/>
                <a:cs typeface="Open Sans"/>
              </a:rPr>
              <a:t>Pädagogisches Landesinstitut RLP</a:t>
            </a:r>
            <a:endParaRPr sz="1400">
              <a:latin typeface="Open Sans"/>
              <a:ea typeface="Times New Roman"/>
              <a:cs typeface="Open Sans"/>
            </a:endParaRPr>
          </a:p>
        </p:txBody>
      </p:sp>
      <p:pic>
        <p:nvPicPr>
          <p:cNvPr id="2063014026" name="Picture 1" descr="Bildergebnis für cc by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8560668" y="6539661"/>
            <a:ext cx="619124" cy="215264"/>
          </a:xfrm>
          <a:prstGeom prst="rect">
            <a:avLst/>
          </a:prstGeom>
          <a:noFill/>
          <a:ln>
            <a:noFill/>
          </a:ln>
        </p:spPr>
      </p:pic>
      <p:sp>
        <p:nvSpPr>
          <p:cNvPr id="622998496" name="Textfeld 3"/>
          <p:cNvSpPr txBox="1"/>
          <p:nvPr/>
        </p:nvSpPr>
        <p:spPr bwMode="auto">
          <a:xfrm>
            <a:off x="-14430" y="6432039"/>
            <a:ext cx="12183585" cy="45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1200" i="1">
                <a:solidFill>
                  <a:schemeClr val="bg1">
                    <a:lumMod val="85000"/>
                  </a:schemeClr>
                </a:solidFill>
              </a:rPr>
              <a:t>Die Grafik steht unter der </a:t>
            </a:r>
            <a:r>
              <a:rPr lang="de-DE" sz="1200" i="1" u="sng">
                <a:solidFill>
                  <a:schemeClr val="bg1">
                    <a:lumMod val="85000"/>
                  </a:schemeClr>
                </a:solidFill>
                <a:hlinkClick r:id="rId8" tooltip="https://creativecommons.org/licenses/by/4.0/"/>
              </a:rPr>
              <a:t>CC BY 4.0</a:t>
            </a:r>
            <a:r>
              <a:rPr lang="de-DE" sz="1200" i="1">
                <a:solidFill>
                  <a:schemeClr val="bg1">
                    <a:lumMod val="85000"/>
                  </a:schemeClr>
                </a:solidFill>
              </a:rPr>
              <a:t> Lizenz. Der Name des Urhebers soll wie folgt</a:t>
            </a:r>
            <a:r>
              <a:t> </a:t>
            </a:r>
            <a:r>
              <a:rPr lang="de-DE" sz="1200" i="1">
                <a:solidFill>
                  <a:schemeClr val="bg1">
                    <a:lumMod val="85000"/>
                  </a:schemeClr>
                </a:solidFill>
              </a:rPr>
              <a:t>angegeben werden: </a:t>
            </a:r>
            <a:br>
              <a:rPr lang="de-DE" sz="1200" i="1">
                <a:solidFill>
                  <a:schemeClr val="bg1">
                    <a:lumMod val="85000"/>
                  </a:schemeClr>
                </a:solidFill>
              </a:rPr>
            </a:br>
            <a:r>
              <a:rPr lang="de-DE" sz="1200" i="1">
                <a:solidFill>
                  <a:schemeClr val="bg1">
                    <a:lumMod val="85000"/>
                  </a:schemeClr>
                </a:solidFill>
              </a:rPr>
              <a:t>Pädagogisches Landesinstitut Rheinland-Pfalz, </a:t>
            </a:r>
            <a:r>
              <a:rPr lang="de-DE" sz="1200" b="0" i="1" u="none" strike="noStrike" cap="none" spc="0">
                <a:solidFill>
                  <a:schemeClr val="bg1">
                    <a:lumMod val="85000"/>
                  </a:schemeClr>
                </a:solidFill>
                <a:latin typeface="Calibri"/>
                <a:ea typeface="Arial"/>
                <a:cs typeface="Arial"/>
              </a:rPr>
              <a:t> Simon Terber</a:t>
            </a:r>
            <a:r>
              <a:t>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366359" y="1102818"/>
            <a:ext cx="9699431" cy="5036244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 bwMode="auto">
          <a:xfrm>
            <a:off x="4580975" y="188640"/>
            <a:ext cx="61606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de-DE" sz="2000" dirty="0">
                <a:latin typeface="Open Sans"/>
                <a:ea typeface="Open Sans"/>
                <a:cs typeface="Open Sans"/>
              </a:rPr>
              <a:t>Das Schulcampus </a:t>
            </a:r>
            <a:r>
              <a:rPr lang="de-DE" sz="2000" b="1" dirty="0">
                <a:latin typeface="Open Sans"/>
                <a:ea typeface="Open Sans"/>
                <a:cs typeface="Open Sans"/>
              </a:rPr>
              <a:t>Infoportal</a:t>
            </a:r>
            <a:r>
              <a:rPr lang="de-DE" sz="2000" dirty="0">
                <a:latin typeface="Open Sans"/>
                <a:ea typeface="Open Sans"/>
                <a:cs typeface="Open Sans"/>
              </a:rPr>
              <a:t> - Hilfe zur Selbsthilfe</a:t>
            </a:r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00320827" name="Grafik 30032082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831894" y="5859317"/>
            <a:ext cx="1362350" cy="981520"/>
          </a:xfrm>
          <a:prstGeom prst="rect">
            <a:avLst/>
          </a:prstGeom>
        </p:spPr>
      </p:pic>
      <p:pic>
        <p:nvPicPr>
          <p:cNvPr id="890807190" name="Grafik 890807189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342649" y="829498"/>
            <a:ext cx="10235820" cy="5783238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6D746ABA-9277-411A-9DB4-D4EC9637A4DF}"/>
              </a:ext>
            </a:extLst>
          </p:cNvPr>
          <p:cNvSpPr txBox="1"/>
          <p:nvPr/>
        </p:nvSpPr>
        <p:spPr>
          <a:xfrm>
            <a:off x="6312024" y="116632"/>
            <a:ext cx="4608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Die </a:t>
            </a:r>
            <a:r>
              <a:rPr lang="de-DE" sz="2000" dirty="0"/>
              <a:t>wichtigsten</a:t>
            </a:r>
            <a:r>
              <a:rPr lang="de-DE" dirty="0"/>
              <a:t> Werkzeuge auf einem Blick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86CB4B4D-7CA3-9044-876B-883B54F8677D}" type="slidenum">
              <a:rPr lang="de-DE"/>
              <a:t>14</a:t>
            </a:fld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870" y="692696"/>
            <a:ext cx="12190130" cy="6856948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 bwMode="auto">
          <a:xfrm rot="16199998">
            <a:off x="8754516" y="3668912"/>
            <a:ext cx="6409669" cy="45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1200" i="1"/>
              <a:t>Die Grafiken stehen unter der </a:t>
            </a:r>
            <a:r>
              <a:rPr lang="de-DE" sz="1200" i="1" u="sng">
                <a:hlinkClick r:id="rId4" tooltip="https://creativecommons.org/licenses/by/4.0/"/>
              </a:rPr>
              <a:t>CC BY 4.0</a:t>
            </a:r>
            <a:r>
              <a:rPr lang="de-DE" sz="1200" i="1"/>
              <a:t> Lizenz. Der Name des Urhebers soll wie folgt angegeben werden: Pädagogisches Landesinstitut Rheinland-Pfalz</a:t>
            </a:r>
            <a:endParaRPr/>
          </a:p>
        </p:txBody>
      </p:sp>
      <p:sp>
        <p:nvSpPr>
          <p:cNvPr id="5" name="Textfeld 4"/>
          <p:cNvSpPr txBox="1"/>
          <p:nvPr/>
        </p:nvSpPr>
        <p:spPr bwMode="auto">
          <a:xfrm>
            <a:off x="4048686" y="147279"/>
            <a:ext cx="71442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de-DE" sz="2000">
                <a:latin typeface="Open Sans"/>
                <a:ea typeface="Open Sans"/>
                <a:cs typeface="Open Sans"/>
              </a:rPr>
              <a:t>Vernetzung in der Schule und über die Schulgrenze hinaus!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0" y="-747464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:fade/>
      </p:transition>
    </mc:Choice>
    <mc:Fallback xmlns:w="http://schemas.openxmlformats.org/wordprocessingml/2006/main" xmlns:m="http://schemas.openxmlformats.org/officeDocument/2006/math" xmlns="">
      <p:transition spd="slow" advClick="1">
        <p:fade thruBlk="0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951391008" name="Grafik 2"/>
          <p:cNvPicPr>
            <a:picLocks noChangeAspect="1"/>
          </p:cNvPicPr>
          <p:nvPr/>
        </p:nvPicPr>
        <p:blipFill>
          <a:blip r:embed="rId3"/>
          <a:srcRect t="2100" b="4450"/>
          <a:stretch/>
        </p:blipFill>
        <p:spPr bwMode="auto">
          <a:xfrm>
            <a:off x="0" y="692694"/>
            <a:ext cx="12192000" cy="6408711"/>
          </a:xfrm>
          <a:prstGeom prst="rect">
            <a:avLst/>
          </a:prstGeom>
        </p:spPr>
      </p:pic>
      <p:grpSp>
        <p:nvGrpSpPr>
          <p:cNvPr id="1802032848" name="Gruppieren 8"/>
          <p:cNvGrpSpPr/>
          <p:nvPr/>
        </p:nvGrpSpPr>
        <p:grpSpPr bwMode="auto">
          <a:xfrm>
            <a:off x="2423592" y="692694"/>
            <a:ext cx="9361040" cy="2736303"/>
            <a:chOff x="2423592" y="692694"/>
            <a:chExt cx="9361040" cy="2736303"/>
          </a:xfrm>
        </p:grpSpPr>
        <p:grpSp>
          <p:nvGrpSpPr>
            <p:cNvPr id="1599358655" name="Gruppieren 6"/>
            <p:cNvGrpSpPr/>
            <p:nvPr/>
          </p:nvGrpSpPr>
          <p:grpSpPr bwMode="auto">
            <a:xfrm>
              <a:off x="7248128" y="692696"/>
              <a:ext cx="4536504" cy="2736302"/>
              <a:chOff x="7176120" y="690566"/>
              <a:chExt cx="4536504" cy="2736302"/>
            </a:xfrm>
          </p:grpSpPr>
          <p:sp>
            <p:nvSpPr>
              <p:cNvPr id="266327154" name="Rechteck 5"/>
              <p:cNvSpPr/>
              <p:nvPr/>
            </p:nvSpPr>
            <p:spPr bwMode="auto">
              <a:xfrm>
                <a:off x="7176120" y="1052735"/>
                <a:ext cx="4536504" cy="172819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de-DE"/>
              </a:p>
            </p:txBody>
          </p:sp>
          <p:pic>
            <p:nvPicPr>
              <p:cNvPr id="1765948343" name="Grafik 4"/>
              <p:cNvPicPr>
                <a:picLocks noChangeAspect="1"/>
              </p:cNvPicPr>
              <p:nvPr/>
            </p:nvPicPr>
            <p:blipFill>
              <a:blip r:embed="rId4"/>
              <a:stretch/>
            </p:blipFill>
            <p:spPr bwMode="auto">
              <a:xfrm>
                <a:off x="7824192" y="690566"/>
                <a:ext cx="3545007" cy="2736302"/>
              </a:xfrm>
              <a:prstGeom prst="rect">
                <a:avLst/>
              </a:prstGeom>
            </p:spPr>
          </p:pic>
        </p:grpSp>
        <p:sp>
          <p:nvSpPr>
            <p:cNvPr id="2082420771" name="Wolkenförmige Legende 7"/>
            <p:cNvSpPr/>
            <p:nvPr/>
          </p:nvSpPr>
          <p:spPr bwMode="auto">
            <a:xfrm>
              <a:off x="2423592" y="692694"/>
              <a:ext cx="1944216" cy="1368151"/>
            </a:xfrm>
            <a:prstGeom prst="cloudCallout">
              <a:avLst>
                <a:gd name="adj1" fmla="val -20833"/>
                <a:gd name="adj2" fmla="val 62500"/>
              </a:avLst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de-DE" sz="6600" b="1">
                  <a:solidFill>
                    <a:srgbClr val="E94B4A"/>
                  </a:solidFill>
                  <a:latin typeface="Open Sans"/>
                  <a:ea typeface="Open Sans"/>
                  <a:cs typeface="Open Sans"/>
                </a:rPr>
                <a:t>?</a:t>
              </a: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032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67834289" name="Textfeld 2"/>
          <p:cNvSpPr txBox="1"/>
          <p:nvPr/>
        </p:nvSpPr>
        <p:spPr bwMode="auto">
          <a:xfrm>
            <a:off x="1945527" y="1068894"/>
            <a:ext cx="2616422" cy="369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de-DE" b="1">
                <a:latin typeface="Bradley Hand"/>
                <a:ea typeface="Open Sans"/>
                <a:cs typeface="Open Sans"/>
              </a:rPr>
              <a:t>Unterrichtsvorbereitung</a:t>
            </a:r>
            <a:endParaRPr/>
          </a:p>
        </p:txBody>
      </p:sp>
      <p:sp>
        <p:nvSpPr>
          <p:cNvPr id="1075383889" name="Textfeld 3"/>
          <p:cNvSpPr txBox="1"/>
          <p:nvPr/>
        </p:nvSpPr>
        <p:spPr bwMode="auto">
          <a:xfrm>
            <a:off x="1018744" y="4200048"/>
            <a:ext cx="2932212" cy="369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de-DE" b="1">
                <a:latin typeface="Bradley Hand"/>
              </a:rPr>
              <a:t>Schülerinnen und Schüler</a:t>
            </a:r>
            <a:endParaRPr/>
          </a:p>
        </p:txBody>
      </p:sp>
      <p:sp>
        <p:nvSpPr>
          <p:cNvPr id="1169781989" name="Textfeld 4"/>
          <p:cNvSpPr txBox="1"/>
          <p:nvPr/>
        </p:nvSpPr>
        <p:spPr bwMode="auto">
          <a:xfrm>
            <a:off x="7526167" y="859083"/>
            <a:ext cx="1917513" cy="369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de-DE" b="1">
                <a:latin typeface="Bradley Hand"/>
                <a:ea typeface="Open Sans"/>
                <a:cs typeface="Open Sans"/>
              </a:rPr>
              <a:t>Kommunikation</a:t>
            </a:r>
            <a:endParaRPr/>
          </a:p>
        </p:txBody>
      </p:sp>
      <p:sp>
        <p:nvSpPr>
          <p:cNvPr id="498661174" name="Textfeld 5"/>
          <p:cNvSpPr txBox="1"/>
          <p:nvPr/>
        </p:nvSpPr>
        <p:spPr bwMode="auto">
          <a:xfrm>
            <a:off x="8242972" y="3918117"/>
            <a:ext cx="1712327" cy="4001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de-DE" sz="2000" b="1">
                <a:latin typeface="Bradley Hand"/>
                <a:ea typeface="Open Sans"/>
                <a:cs typeface="Open Sans"/>
              </a:rPr>
              <a:t>Organisation</a:t>
            </a:r>
            <a:endParaRPr/>
          </a:p>
        </p:txBody>
      </p:sp>
      <p:sp>
        <p:nvSpPr>
          <p:cNvPr id="2083416781" name="Textfeld 14"/>
          <p:cNvSpPr txBox="1"/>
          <p:nvPr/>
        </p:nvSpPr>
        <p:spPr bwMode="auto">
          <a:xfrm>
            <a:off x="3599109" y="3211826"/>
            <a:ext cx="1732037" cy="523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1400">
                <a:latin typeface="Bradley Hand"/>
              </a:rPr>
              <a:t>gemeinsame Sammlungen</a:t>
            </a:r>
            <a:endParaRPr/>
          </a:p>
        </p:txBody>
      </p:sp>
      <p:sp>
        <p:nvSpPr>
          <p:cNvPr id="149872546" name="Textfeld 15"/>
          <p:cNvSpPr txBox="1"/>
          <p:nvPr/>
        </p:nvSpPr>
        <p:spPr bwMode="auto">
          <a:xfrm>
            <a:off x="1121406" y="3269863"/>
            <a:ext cx="1901482" cy="307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de-DE" sz="1400">
                <a:latin typeface="Bradley Hand"/>
              </a:rPr>
              <a:t>digitale Arbeitsblätter</a:t>
            </a:r>
            <a:endParaRPr/>
          </a:p>
        </p:txBody>
      </p:sp>
      <p:sp>
        <p:nvSpPr>
          <p:cNvPr id="2112667866" name="Textfeld 16"/>
          <p:cNvSpPr txBox="1"/>
          <p:nvPr/>
        </p:nvSpPr>
        <p:spPr bwMode="auto">
          <a:xfrm>
            <a:off x="192971" y="6150980"/>
            <a:ext cx="1851788" cy="307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de-DE" sz="1400">
                <a:latin typeface="Bradley Hand"/>
              </a:rPr>
              <a:t>Lernstandsanalysen</a:t>
            </a:r>
            <a:endParaRPr/>
          </a:p>
        </p:txBody>
      </p:sp>
      <p:sp>
        <p:nvSpPr>
          <p:cNvPr id="528457641" name="Textfeld 17"/>
          <p:cNvSpPr txBox="1"/>
          <p:nvPr/>
        </p:nvSpPr>
        <p:spPr bwMode="auto">
          <a:xfrm>
            <a:off x="3691008" y="4822274"/>
            <a:ext cx="1838964" cy="307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de-DE" sz="1400">
                <a:latin typeface="Bradley Hand"/>
              </a:rPr>
              <a:t>interaktive Übungen</a:t>
            </a:r>
            <a:endParaRPr/>
          </a:p>
        </p:txBody>
      </p:sp>
      <p:sp>
        <p:nvSpPr>
          <p:cNvPr id="1276445375" name="Textfeld 18"/>
          <p:cNvSpPr txBox="1"/>
          <p:nvPr/>
        </p:nvSpPr>
        <p:spPr bwMode="auto">
          <a:xfrm>
            <a:off x="4538396" y="1672161"/>
            <a:ext cx="1660047" cy="523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1400">
                <a:latin typeface="Bradley Hand"/>
              </a:rPr>
              <a:t>Kollaboration mit OnlyOffice</a:t>
            </a:r>
            <a:endParaRPr/>
          </a:p>
        </p:txBody>
      </p:sp>
      <p:sp>
        <p:nvSpPr>
          <p:cNvPr id="1994210332" name="Textfeld 19"/>
          <p:cNvSpPr txBox="1"/>
          <p:nvPr/>
        </p:nvSpPr>
        <p:spPr bwMode="auto">
          <a:xfrm>
            <a:off x="274057" y="4788066"/>
            <a:ext cx="1331455" cy="523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1400">
                <a:latin typeface="Bradley Hand"/>
              </a:rPr>
              <a:t>differenzierte Lernpfade</a:t>
            </a:r>
            <a:endParaRPr/>
          </a:p>
        </p:txBody>
      </p:sp>
      <p:sp>
        <p:nvSpPr>
          <p:cNvPr id="1833735945" name="Textfeld 20"/>
          <p:cNvSpPr txBox="1"/>
          <p:nvPr/>
        </p:nvSpPr>
        <p:spPr bwMode="auto">
          <a:xfrm>
            <a:off x="6770442" y="3163374"/>
            <a:ext cx="2007280" cy="307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de-DE" sz="1400">
                <a:latin typeface="Bradley Hand"/>
              </a:rPr>
              <a:t>Foren und Marktplätze</a:t>
            </a:r>
            <a:endParaRPr/>
          </a:p>
        </p:txBody>
      </p:sp>
      <p:sp>
        <p:nvSpPr>
          <p:cNvPr id="264291680" name="Textfeld 21"/>
          <p:cNvSpPr txBox="1"/>
          <p:nvPr/>
        </p:nvSpPr>
        <p:spPr bwMode="auto">
          <a:xfrm>
            <a:off x="9443680" y="1616004"/>
            <a:ext cx="1388520" cy="307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de-DE" sz="1400">
                <a:latin typeface="Bradley Hand"/>
              </a:rPr>
              <a:t>Schulchat RLP</a:t>
            </a:r>
            <a:endParaRPr/>
          </a:p>
        </p:txBody>
      </p:sp>
      <p:sp>
        <p:nvSpPr>
          <p:cNvPr id="1618925556" name="Textfeld 22"/>
          <p:cNvSpPr txBox="1"/>
          <p:nvPr/>
        </p:nvSpPr>
        <p:spPr bwMode="auto">
          <a:xfrm>
            <a:off x="9651426" y="2716406"/>
            <a:ext cx="1899713" cy="307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1400">
                <a:latin typeface="Bradley Hand"/>
              </a:rPr>
              <a:t>Videokonferenz BBB</a:t>
            </a:r>
            <a:endParaRPr/>
          </a:p>
        </p:txBody>
      </p:sp>
      <p:sp>
        <p:nvSpPr>
          <p:cNvPr id="944035585" name="Textfeld 23"/>
          <p:cNvSpPr txBox="1"/>
          <p:nvPr/>
        </p:nvSpPr>
        <p:spPr bwMode="auto">
          <a:xfrm>
            <a:off x="9528752" y="6146983"/>
            <a:ext cx="2029722" cy="307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de-DE" sz="1400">
                <a:latin typeface="Bradley Hand"/>
              </a:rPr>
              <a:t>digitales Lehrerzimmer</a:t>
            </a:r>
            <a:endParaRPr/>
          </a:p>
        </p:txBody>
      </p:sp>
      <p:sp>
        <p:nvSpPr>
          <p:cNvPr id="2017847660" name="Textfeld 24"/>
          <p:cNvSpPr txBox="1"/>
          <p:nvPr/>
        </p:nvSpPr>
        <p:spPr bwMode="auto">
          <a:xfrm>
            <a:off x="3839464" y="5450936"/>
            <a:ext cx="1244250" cy="307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de-DE" sz="1400">
                <a:latin typeface="Bradley Hand"/>
              </a:rPr>
              <a:t>Medienpakete</a:t>
            </a:r>
            <a:endParaRPr/>
          </a:p>
        </p:txBody>
      </p:sp>
      <p:sp>
        <p:nvSpPr>
          <p:cNvPr id="195530308" name="Textfeld 25"/>
          <p:cNvSpPr txBox="1"/>
          <p:nvPr/>
        </p:nvSpPr>
        <p:spPr bwMode="auto">
          <a:xfrm>
            <a:off x="6634845" y="5930347"/>
            <a:ext cx="1617934" cy="523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1400">
                <a:latin typeface="Bradley Hand"/>
              </a:rPr>
              <a:t>gemeinsame Ordnerstrukturen</a:t>
            </a:r>
            <a:endParaRPr/>
          </a:p>
        </p:txBody>
      </p:sp>
      <p:sp>
        <p:nvSpPr>
          <p:cNvPr id="68372894" name="Oval 26"/>
          <p:cNvSpPr/>
          <p:nvPr/>
        </p:nvSpPr>
        <p:spPr bwMode="auto">
          <a:xfrm>
            <a:off x="8337364" y="4454939"/>
            <a:ext cx="1617935" cy="1566347"/>
          </a:xfrm>
          <a:prstGeom prst="ellipse">
            <a:avLst/>
          </a:prstGeom>
          <a:blipFill>
            <a:blip r:embed="rId3"/>
            <a:stretch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108374680" name="Oval 29"/>
          <p:cNvSpPr/>
          <p:nvPr/>
        </p:nvSpPr>
        <p:spPr bwMode="auto">
          <a:xfrm>
            <a:off x="7552076" y="1315307"/>
            <a:ext cx="1827694" cy="1624574"/>
          </a:xfrm>
          <a:prstGeom prst="ellipse">
            <a:avLst/>
          </a:prstGeom>
          <a:blipFill>
            <a:blip r:embed="rId4"/>
            <a:stretch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64356319" name="Oval 30"/>
          <p:cNvSpPr/>
          <p:nvPr/>
        </p:nvSpPr>
        <p:spPr bwMode="auto">
          <a:xfrm>
            <a:off x="2158161" y="1393698"/>
            <a:ext cx="1729456" cy="1675849"/>
          </a:xfrm>
          <a:prstGeom prst="ellipse">
            <a:avLst/>
          </a:prstGeom>
          <a:blipFill>
            <a:blip r:embed="rId5"/>
            <a:stretch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473373904" name="Oval 32"/>
          <p:cNvSpPr/>
          <p:nvPr/>
        </p:nvSpPr>
        <p:spPr bwMode="auto">
          <a:xfrm>
            <a:off x="1735438" y="4598388"/>
            <a:ext cx="1612941" cy="1624574"/>
          </a:xfrm>
          <a:prstGeom prst="ellipse">
            <a:avLst/>
          </a:prstGeom>
          <a:blipFill>
            <a:blip r:embed="rId6"/>
            <a:stretch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117317753" name="Textfeld 34"/>
          <p:cNvSpPr txBox="1"/>
          <p:nvPr/>
        </p:nvSpPr>
        <p:spPr bwMode="auto">
          <a:xfrm>
            <a:off x="772981" y="2697516"/>
            <a:ext cx="668772" cy="307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de-DE" sz="1400">
                <a:latin typeface="Bradley Hand"/>
              </a:rPr>
              <a:t>Teilen</a:t>
            </a:r>
            <a:endParaRPr/>
          </a:p>
        </p:txBody>
      </p:sp>
      <p:sp>
        <p:nvSpPr>
          <p:cNvPr id="1729057512" name="Textfeld 35"/>
          <p:cNvSpPr txBox="1"/>
          <p:nvPr/>
        </p:nvSpPr>
        <p:spPr bwMode="auto">
          <a:xfrm>
            <a:off x="6364240" y="4527923"/>
            <a:ext cx="1999264" cy="307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de-DE" sz="1400">
                <a:latin typeface="Bradley Hand"/>
              </a:rPr>
              <a:t>Unterrichtsmaterialien</a:t>
            </a:r>
            <a:endParaRPr/>
          </a:p>
        </p:txBody>
      </p:sp>
      <p:sp>
        <p:nvSpPr>
          <p:cNvPr id="1206340830" name="Textfeld 36"/>
          <p:cNvSpPr txBox="1"/>
          <p:nvPr/>
        </p:nvSpPr>
        <p:spPr bwMode="auto">
          <a:xfrm>
            <a:off x="10221671" y="4436248"/>
            <a:ext cx="1091965" cy="307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de-DE" sz="1400">
                <a:latin typeface="Bradley Hand"/>
              </a:rPr>
              <a:t>Pinnwände</a:t>
            </a:r>
            <a:endParaRPr/>
          </a:p>
        </p:txBody>
      </p:sp>
      <p:sp>
        <p:nvSpPr>
          <p:cNvPr id="524658736" name="Textfeld 37"/>
          <p:cNvSpPr txBox="1"/>
          <p:nvPr/>
        </p:nvSpPr>
        <p:spPr bwMode="auto">
          <a:xfrm>
            <a:off x="5333358" y="163406"/>
            <a:ext cx="4437433" cy="4001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de-DE" sz="2000" spc="-49">
                <a:solidFill>
                  <a:srgbClr val="223543"/>
                </a:solidFill>
                <a:latin typeface="Open Sans"/>
                <a:ea typeface="Open Sans"/>
                <a:cs typeface="Open Sans"/>
              </a:rPr>
              <a:t>Was bietet mir der Schulcampus RLP?</a:t>
            </a:r>
            <a:endParaRPr/>
          </a:p>
        </p:txBody>
      </p:sp>
      <p:sp>
        <p:nvSpPr>
          <p:cNvPr id="1831572730" name="Textfeld 7"/>
          <p:cNvSpPr txBox="1"/>
          <p:nvPr/>
        </p:nvSpPr>
        <p:spPr bwMode="auto">
          <a:xfrm>
            <a:off x="4190122" y="2543627"/>
            <a:ext cx="2052164" cy="307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de-DE" sz="1400">
                <a:latin typeface="Bradley Hand"/>
              </a:rPr>
              <a:t>Kompetenzorientierung</a:t>
            </a:r>
            <a:endParaRPr/>
          </a:p>
        </p:txBody>
      </p:sp>
      <p:sp>
        <p:nvSpPr>
          <p:cNvPr id="1663376927" name="Textfeld 9"/>
          <p:cNvSpPr txBox="1"/>
          <p:nvPr/>
        </p:nvSpPr>
        <p:spPr bwMode="auto">
          <a:xfrm>
            <a:off x="545740" y="1672161"/>
            <a:ext cx="1660047" cy="523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1400">
                <a:latin typeface="Bradley Hand"/>
              </a:rPr>
              <a:t>digitaler Arbeitsplatz</a:t>
            </a:r>
            <a:endParaRPr/>
          </a:p>
        </p:txBody>
      </p:sp>
      <p:sp>
        <p:nvSpPr>
          <p:cNvPr id="1371683013" name="Textfeld 11"/>
          <p:cNvSpPr txBox="1"/>
          <p:nvPr/>
        </p:nvSpPr>
        <p:spPr bwMode="auto">
          <a:xfrm rot="16199969">
            <a:off x="8923542" y="3617368"/>
            <a:ext cx="6019597" cy="461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de-DE" sz="1200" i="1">
                <a:solidFill>
                  <a:schemeClr val="bg1">
                    <a:lumMod val="85000"/>
                  </a:schemeClr>
                </a:solidFill>
              </a:rPr>
              <a:t>Die Grafiken stehen unter der </a:t>
            </a:r>
            <a:r>
              <a:rPr lang="de-DE" sz="1200" i="1" u="sng">
                <a:solidFill>
                  <a:schemeClr val="bg1">
                    <a:lumMod val="85000"/>
                  </a:schemeClr>
                </a:solidFill>
                <a:hlinkClick r:id="rId7" tooltip="https://creativecommons.org/licenses/by/4.0/"/>
              </a:rPr>
              <a:t>CC BY 4.0</a:t>
            </a:r>
            <a:r>
              <a:rPr lang="de-DE" sz="1200" i="1">
                <a:solidFill>
                  <a:schemeClr val="bg1">
                    <a:lumMod val="85000"/>
                  </a:schemeClr>
                </a:solidFill>
              </a:rPr>
              <a:t> Lizenz. Der Name des Urhebers soll wie folgt</a:t>
            </a:r>
            <a:endParaRPr/>
          </a:p>
          <a:p>
            <a:pPr>
              <a:defRPr/>
            </a:pPr>
            <a:r>
              <a:rPr lang="de-DE" sz="1200" i="1">
                <a:solidFill>
                  <a:schemeClr val="bg1">
                    <a:lumMod val="85000"/>
                  </a:schemeClr>
                </a:solidFill>
              </a:rPr>
              <a:t>angegeben werden: Pädagogisches Landesinstitut Rheinland-Pfalz, Simon Terber</a:t>
            </a:r>
            <a:endParaRPr lang="de-DE" sz="120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44111232" name="Textfeld 33"/>
          <p:cNvSpPr txBox="1"/>
          <p:nvPr/>
        </p:nvSpPr>
        <p:spPr bwMode="auto">
          <a:xfrm>
            <a:off x="3257574" y="6173538"/>
            <a:ext cx="1826140" cy="307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de-DE" sz="1400">
                <a:latin typeface="Bradley Hand"/>
              </a:rPr>
              <a:t>digitale Schulbücher</a:t>
            </a:r>
            <a:endParaRPr/>
          </a:p>
        </p:txBody>
      </p:sp>
      <p:sp>
        <p:nvSpPr>
          <p:cNvPr id="786725217" name="Textfeld 6"/>
          <p:cNvSpPr txBox="1"/>
          <p:nvPr/>
        </p:nvSpPr>
        <p:spPr bwMode="auto">
          <a:xfrm>
            <a:off x="6775176" y="5155360"/>
            <a:ext cx="1477602" cy="523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1400">
                <a:latin typeface="Bradley Hand"/>
              </a:rPr>
              <a:t>digitale Tafelbilder</a:t>
            </a:r>
            <a:endParaRPr/>
          </a:p>
        </p:txBody>
      </p:sp>
      <p:sp>
        <p:nvSpPr>
          <p:cNvPr id="2110757451" name="Oval 1"/>
          <p:cNvSpPr/>
          <p:nvPr/>
        </p:nvSpPr>
        <p:spPr bwMode="auto">
          <a:xfrm>
            <a:off x="9222039" y="1405949"/>
            <a:ext cx="1999264" cy="733423"/>
          </a:xfrm>
          <a:prstGeom prst="ellipse">
            <a:avLst/>
          </a:prstGeom>
          <a:solidFill>
            <a:srgbClr val="E94B4A">
              <a:alpha val="4097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927877140" name="Oval 8"/>
          <p:cNvSpPr/>
          <p:nvPr/>
        </p:nvSpPr>
        <p:spPr bwMode="auto">
          <a:xfrm>
            <a:off x="1167656" y="3078405"/>
            <a:ext cx="1999264" cy="733423"/>
          </a:xfrm>
          <a:prstGeom prst="ellipse">
            <a:avLst/>
          </a:prstGeom>
          <a:solidFill>
            <a:srgbClr val="E94B4A">
              <a:alpha val="4097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532537219" name="Oval 10"/>
          <p:cNvSpPr/>
          <p:nvPr/>
        </p:nvSpPr>
        <p:spPr bwMode="auto">
          <a:xfrm>
            <a:off x="9489305" y="5948316"/>
            <a:ext cx="1999264" cy="733423"/>
          </a:xfrm>
          <a:prstGeom prst="ellipse">
            <a:avLst/>
          </a:prstGeom>
          <a:solidFill>
            <a:srgbClr val="E94B4A">
              <a:alpha val="4097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03615495" name="Oval 12"/>
          <p:cNvSpPr/>
          <p:nvPr/>
        </p:nvSpPr>
        <p:spPr bwMode="auto">
          <a:xfrm>
            <a:off x="3530707" y="4576772"/>
            <a:ext cx="1999264" cy="733423"/>
          </a:xfrm>
          <a:prstGeom prst="ellipse">
            <a:avLst/>
          </a:prstGeom>
          <a:solidFill>
            <a:srgbClr val="E94B4A">
              <a:alpha val="4097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63000338" name="Oval 13"/>
          <p:cNvSpPr/>
          <p:nvPr/>
        </p:nvSpPr>
        <p:spPr bwMode="auto">
          <a:xfrm>
            <a:off x="4276488" y="1467684"/>
            <a:ext cx="1999264" cy="733423"/>
          </a:xfrm>
          <a:prstGeom prst="ellipse">
            <a:avLst/>
          </a:prstGeom>
          <a:solidFill>
            <a:srgbClr val="E94B4A">
              <a:alpha val="4097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:fade/>
      </p:transition>
    </mc:Choice>
    <mc:Fallback xmlns:w="http://schemas.openxmlformats.org/wordprocessingml/2006/main" xmlns:m="http://schemas.openxmlformats.org/officeDocument/2006/math" xmlns="">
      <p:transition spd="med" advClick="1">
        <p:fade thruBlk="0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86CB4B4D-7CA3-9044-876B-883B54F8677D}" type="slidenum">
              <a:rPr lang="de-DE"/>
              <a:t>4</a:t>
            </a:fld>
            <a:endParaRPr lang="de-DE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34405" y="1003300"/>
            <a:ext cx="11923189" cy="5462736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 bwMode="auto">
          <a:xfrm>
            <a:off x="4977201" y="116632"/>
            <a:ext cx="60885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de-DE" sz="2000" dirty="0">
                <a:latin typeface="Open Sans"/>
                <a:ea typeface="Open Sans"/>
                <a:cs typeface="Open Sans"/>
              </a:rPr>
              <a:t>Wie unterstützt das pädagogische Landesinstitut?</a:t>
            </a:r>
            <a:endParaRPr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788907" y="4026653"/>
            <a:ext cx="1700944" cy="2265658"/>
          </a:xfrm>
          <a:prstGeom prst="rect">
            <a:avLst/>
          </a:prstGeom>
        </p:spPr>
      </p:pic>
      <p:sp>
        <p:nvSpPr>
          <p:cNvPr id="863643574" name="Textfeld 9"/>
          <p:cNvSpPr txBox="1"/>
          <p:nvPr/>
        </p:nvSpPr>
        <p:spPr bwMode="auto">
          <a:xfrm>
            <a:off x="90083" y="6580999"/>
            <a:ext cx="11954592" cy="259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1100" i="1">
                <a:solidFill>
                  <a:schemeClr val="bg1">
                    <a:lumMod val="85000"/>
                  </a:schemeClr>
                </a:solidFill>
                <a:latin typeface="Open Sans"/>
                <a:cs typeface="Open Sans"/>
              </a:rPr>
              <a:t>Die Grafiken stehen unter der </a:t>
            </a:r>
            <a:r>
              <a:rPr lang="de-DE" sz="1100" i="1" u="sng">
                <a:solidFill>
                  <a:schemeClr val="bg1">
                    <a:lumMod val="85000"/>
                  </a:schemeClr>
                </a:solidFill>
                <a:latin typeface="Open Sans"/>
                <a:cs typeface="Open Sans"/>
                <a:hlinkClick r:id="rId5" tooltip="https://creativecommons.org/licenses/by/4.0/"/>
              </a:rPr>
              <a:t>CC BY 4.0</a:t>
            </a:r>
            <a:r>
              <a:rPr lang="de-DE" sz="1100" i="1">
                <a:solidFill>
                  <a:schemeClr val="bg1">
                    <a:lumMod val="85000"/>
                  </a:schemeClr>
                </a:solidFill>
                <a:latin typeface="Open Sans"/>
                <a:cs typeface="Open Sans"/>
              </a:rPr>
              <a:t> Lizenz. Der Name des Urhebers soll wie folgt angegeben werden: Pädagogisches Landesinstitut Rheinland-Pfalz, Simon Terber</a:t>
            </a:r>
            <a:endParaRPr sz="1100">
              <a:solidFill>
                <a:schemeClr val="bg1">
                  <a:lumMod val="85000"/>
                </a:schemeClr>
              </a:solidFill>
              <a:latin typeface="Open Sans"/>
              <a:cs typeface="Open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66995784" name="Textfeld 566995783"/>
          <p:cNvSpPr txBox="1"/>
          <p:nvPr/>
        </p:nvSpPr>
        <p:spPr bwMode="auto">
          <a:xfrm>
            <a:off x="3628643" y="151994"/>
            <a:ext cx="7856859" cy="433452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2000" dirty="0" err="1">
                <a:latin typeface="Open Sans"/>
                <a:ea typeface="Open Sans"/>
                <a:cs typeface="Open Sans"/>
              </a:rPr>
              <a:t>Schulcampus</a:t>
            </a:r>
            <a:r>
              <a:rPr sz="2000" dirty="0">
                <a:latin typeface="Open Sans"/>
                <a:ea typeface="Open Sans"/>
                <a:cs typeface="Open Sans"/>
              </a:rPr>
              <a:t> </a:t>
            </a:r>
            <a:r>
              <a:rPr sz="2000" dirty="0" err="1">
                <a:latin typeface="Open Sans"/>
                <a:ea typeface="Open Sans"/>
                <a:cs typeface="Open Sans"/>
              </a:rPr>
              <a:t>Lernenonline</a:t>
            </a:r>
            <a:r>
              <a:rPr lang="de-DE" sz="2000" dirty="0">
                <a:latin typeface="Open Sans"/>
                <a:ea typeface="Open Sans"/>
                <a:cs typeface="Open Sans"/>
              </a:rPr>
              <a:t> – frei zugängliche Online-Lernangebote</a:t>
            </a:r>
            <a:endParaRPr sz="2000" dirty="0">
              <a:latin typeface="Open Sans"/>
              <a:cs typeface="Open Sans"/>
            </a:endParaRPr>
          </a:p>
        </p:txBody>
      </p:sp>
      <p:pic>
        <p:nvPicPr>
          <p:cNvPr id="45210155" name="Grafik 4521015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153128" y="1968589"/>
            <a:ext cx="5093697" cy="2520319"/>
          </a:xfrm>
          <a:prstGeom prst="rect">
            <a:avLst/>
          </a:prstGeom>
        </p:spPr>
      </p:pic>
      <p:sp>
        <p:nvSpPr>
          <p:cNvPr id="1238037013" name="Textfeld 1238037012"/>
          <p:cNvSpPr txBox="1"/>
          <p:nvPr/>
        </p:nvSpPr>
        <p:spPr bwMode="auto">
          <a:xfrm>
            <a:off x="700212" y="830904"/>
            <a:ext cx="11360508" cy="91460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1600" dirty="0" err="1">
                <a:latin typeface="Open Sans"/>
                <a:ea typeface="Open Sans"/>
                <a:cs typeface="Open Sans"/>
              </a:rPr>
              <a:t>Über</a:t>
            </a:r>
            <a:r>
              <a:rPr sz="1600" dirty="0">
                <a:latin typeface="Open Sans"/>
                <a:ea typeface="Open Sans"/>
                <a:cs typeface="Open Sans"/>
              </a:rPr>
              <a:t> das Dashboard des </a:t>
            </a:r>
            <a:r>
              <a:rPr sz="1600" dirty="0" err="1">
                <a:latin typeface="Open Sans"/>
                <a:ea typeface="Open Sans"/>
                <a:cs typeface="Open Sans"/>
              </a:rPr>
              <a:t>Schulcampus</a:t>
            </a:r>
            <a:r>
              <a:rPr sz="1600" dirty="0">
                <a:latin typeface="Open Sans"/>
                <a:ea typeface="Open Sans"/>
                <a:cs typeface="Open Sans"/>
              </a:rPr>
              <a:t> </a:t>
            </a:r>
            <a:r>
              <a:rPr sz="1600" dirty="0" err="1">
                <a:latin typeface="Open Sans"/>
                <a:ea typeface="Open Sans"/>
                <a:cs typeface="Open Sans"/>
              </a:rPr>
              <a:t>können</a:t>
            </a:r>
            <a:r>
              <a:rPr sz="1600" dirty="0">
                <a:latin typeface="Open Sans"/>
                <a:ea typeface="Open Sans"/>
                <a:cs typeface="Open Sans"/>
              </a:rPr>
              <a:t> Sie </a:t>
            </a:r>
            <a:r>
              <a:rPr sz="1600" dirty="0" err="1">
                <a:latin typeface="Open Sans"/>
                <a:ea typeface="Open Sans"/>
                <a:cs typeface="Open Sans"/>
              </a:rPr>
              <a:t>über</a:t>
            </a:r>
            <a:r>
              <a:rPr sz="1600" dirty="0">
                <a:latin typeface="Open Sans"/>
                <a:ea typeface="Open Sans"/>
                <a:cs typeface="Open Sans"/>
              </a:rPr>
              <a:t> die </a:t>
            </a:r>
            <a:r>
              <a:rPr sz="1600" dirty="0" err="1">
                <a:latin typeface="Open Sans"/>
                <a:ea typeface="Open Sans"/>
                <a:cs typeface="Open Sans"/>
              </a:rPr>
              <a:t>Lernplattform-Kachel</a:t>
            </a:r>
            <a:r>
              <a:rPr sz="1600" dirty="0">
                <a:latin typeface="Open Sans"/>
                <a:ea typeface="Open Sans"/>
                <a:cs typeface="Open Sans"/>
              </a:rPr>
              <a:t> </a:t>
            </a:r>
            <a:r>
              <a:rPr sz="1600" b="1" dirty="0">
                <a:latin typeface="Open Sans"/>
                <a:ea typeface="Open Sans"/>
                <a:cs typeface="Open Sans"/>
              </a:rPr>
              <a:t>SC </a:t>
            </a:r>
            <a:r>
              <a:rPr sz="1600" b="1" dirty="0" err="1">
                <a:latin typeface="Open Sans"/>
                <a:ea typeface="Open Sans"/>
                <a:cs typeface="Open Sans"/>
              </a:rPr>
              <a:t>Lernenonline</a:t>
            </a:r>
            <a:r>
              <a:rPr sz="1600" dirty="0">
                <a:latin typeface="Open Sans"/>
                <a:ea typeface="Open Sans"/>
                <a:cs typeface="Open Sans"/>
              </a:rPr>
              <a:t> </a:t>
            </a:r>
            <a:r>
              <a:rPr sz="1600" dirty="0" err="1">
                <a:latin typeface="Open Sans"/>
                <a:ea typeface="Open Sans"/>
                <a:cs typeface="Open Sans"/>
              </a:rPr>
              <a:t>aufrufen</a:t>
            </a:r>
            <a:r>
              <a:rPr sz="1600" dirty="0">
                <a:latin typeface="Open Sans"/>
                <a:ea typeface="Open Sans"/>
                <a:cs typeface="Open Sans"/>
              </a:rPr>
              <a:t>.</a:t>
            </a:r>
            <a:r>
              <a:rPr lang="de-DE" sz="1600" dirty="0">
                <a:latin typeface="Open Sans"/>
                <a:ea typeface="Open Sans"/>
                <a:cs typeface="Open Sans"/>
              </a:rPr>
              <a:t> Hier befinden sich alle frei zugänglichen Online-Lernangebote, die Sie im eigenem Tempo zeit- und ortsunabhängig durcharbeiten können. In dieser Kachel er</a:t>
            </a:r>
            <a:r>
              <a:rPr sz="1600" dirty="0" err="1">
                <a:latin typeface="Open Sans"/>
                <a:ea typeface="Open Sans"/>
                <a:cs typeface="Open Sans"/>
              </a:rPr>
              <a:t>scheint</a:t>
            </a:r>
            <a:r>
              <a:rPr sz="1600" dirty="0">
                <a:latin typeface="Open Sans"/>
                <a:ea typeface="Open Sans"/>
                <a:cs typeface="Open Sans"/>
              </a:rPr>
              <a:t> </a:t>
            </a:r>
            <a:r>
              <a:rPr lang="de-DE" sz="1600" dirty="0">
                <a:latin typeface="Open Sans"/>
                <a:ea typeface="Open Sans"/>
                <a:cs typeface="Open Sans"/>
              </a:rPr>
              <a:t>auch die Lernplattform Ihrer </a:t>
            </a:r>
            <a:r>
              <a:rPr sz="1600" dirty="0" err="1">
                <a:latin typeface="Open Sans"/>
                <a:ea typeface="Open Sans"/>
                <a:cs typeface="Open Sans"/>
              </a:rPr>
              <a:t>Schul</a:t>
            </a:r>
            <a:r>
              <a:rPr lang="de-DE" sz="1600" dirty="0">
                <a:latin typeface="Open Sans"/>
                <a:ea typeface="Open Sans"/>
                <a:cs typeface="Open Sans"/>
              </a:rPr>
              <a:t>e, wenn sie einen Schulcampus Zugang  hat.</a:t>
            </a:r>
            <a:r>
              <a:rPr sz="1600" dirty="0">
                <a:latin typeface="Open Sans"/>
                <a:ea typeface="Open Sans"/>
                <a:cs typeface="Open Sans"/>
              </a:rPr>
              <a:t> </a:t>
            </a:r>
            <a:endParaRPr sz="1600" dirty="0"/>
          </a:p>
        </p:txBody>
      </p:sp>
      <p:sp>
        <p:nvSpPr>
          <p:cNvPr id="297932981" name="Textfeld 297932980"/>
          <p:cNvSpPr txBox="1"/>
          <p:nvPr/>
        </p:nvSpPr>
        <p:spPr bwMode="auto">
          <a:xfrm>
            <a:off x="1120513" y="4797152"/>
            <a:ext cx="7426979" cy="145680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de-DE" sz="1600" b="1" i="0" u="none" strike="noStrike" cap="none" spc="0" dirty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Wichtig!</a:t>
            </a:r>
            <a:br>
              <a:rPr lang="de-DE" sz="1600" b="0" i="0" u="none" strike="noStrike" cap="none" spc="0" dirty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</a:br>
            <a:r>
              <a:rPr lang="de-DE" sz="1600" b="0" i="0" u="none" strike="noStrike" cap="none" spc="0" dirty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Falls Sie noch nicht auf SC </a:t>
            </a:r>
            <a:r>
              <a:rPr lang="de-DE" sz="1600" b="0" i="0" u="none" strike="noStrike" cap="none" spc="0" dirty="0" err="1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Lernenonline</a:t>
            </a:r>
            <a:r>
              <a:rPr lang="de-DE" sz="1600" b="0" i="0" u="none" strike="noStrike" cap="none" spc="0" dirty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 registriert sind, erhalten Sie im </a:t>
            </a:r>
            <a:r>
              <a:rPr lang="de-DE" sz="1600" b="0" i="0" u="sng" strike="noStrike" cap="none" spc="0" dirty="0">
                <a:solidFill>
                  <a:schemeClr val="tx1"/>
                </a:solidFill>
                <a:latin typeface="Open Sans"/>
                <a:ea typeface="Open Sans"/>
                <a:cs typeface="Open Sans"/>
                <a:hlinkClick r:id="rId4" tooltip="https://infoportal.schulcampus-rlp.de/lehrende/moodle/schulcampus-lernenonline/"/>
              </a:rPr>
              <a:t>Infoportal eine Schritt-für-Schritt Anleitung</a:t>
            </a:r>
            <a:r>
              <a:rPr lang="de-DE" sz="1600" b="0" i="0" u="none" strike="noStrike" cap="none" spc="0" dirty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, anhand derer Sie mit wenigen Klicks sich selbständig registrieren können. </a:t>
            </a:r>
            <a:r>
              <a:rPr sz="1600" dirty="0" err="1">
                <a:latin typeface="Open Sans"/>
                <a:ea typeface="Open Sans"/>
                <a:cs typeface="Open Sans"/>
              </a:rPr>
              <a:t>Nach</a:t>
            </a:r>
            <a:r>
              <a:rPr sz="1600" dirty="0">
                <a:latin typeface="Open Sans"/>
                <a:ea typeface="Open Sans"/>
                <a:cs typeface="Open Sans"/>
              </a:rPr>
              <a:t> der </a:t>
            </a:r>
            <a:r>
              <a:rPr sz="1600" dirty="0" err="1">
                <a:latin typeface="Open Sans"/>
                <a:ea typeface="Open Sans"/>
                <a:cs typeface="Open Sans"/>
              </a:rPr>
              <a:t>Registrierung</a:t>
            </a:r>
            <a:r>
              <a:rPr sz="1600" dirty="0">
                <a:latin typeface="Open Sans"/>
                <a:ea typeface="Open Sans"/>
                <a:cs typeface="Open Sans"/>
              </a:rPr>
              <a:t> </a:t>
            </a:r>
            <a:r>
              <a:rPr sz="1600" dirty="0" err="1">
                <a:latin typeface="Open Sans"/>
                <a:ea typeface="Open Sans"/>
                <a:cs typeface="Open Sans"/>
              </a:rPr>
              <a:t>können</a:t>
            </a:r>
            <a:r>
              <a:rPr sz="1600" dirty="0">
                <a:latin typeface="Open Sans"/>
                <a:ea typeface="Open Sans"/>
                <a:cs typeface="Open Sans"/>
              </a:rPr>
              <a:t> Sie </a:t>
            </a:r>
            <a:r>
              <a:rPr sz="1600" dirty="0" err="1">
                <a:latin typeface="Open Sans"/>
                <a:ea typeface="Open Sans"/>
                <a:cs typeface="Open Sans"/>
              </a:rPr>
              <a:t>vollumfänglich</a:t>
            </a:r>
            <a:r>
              <a:rPr sz="1600" dirty="0">
                <a:latin typeface="Open Sans"/>
                <a:ea typeface="Open Sans"/>
                <a:cs typeface="Open Sans"/>
              </a:rPr>
              <a:t> auf </a:t>
            </a:r>
            <a:r>
              <a:rPr sz="1600" dirty="0" err="1">
                <a:latin typeface="Open Sans"/>
                <a:ea typeface="Open Sans"/>
                <a:cs typeface="Open Sans"/>
              </a:rPr>
              <a:t>alle</a:t>
            </a:r>
            <a:r>
              <a:rPr sz="1600" dirty="0">
                <a:latin typeface="Open Sans"/>
                <a:ea typeface="Open Sans"/>
                <a:cs typeface="Open Sans"/>
              </a:rPr>
              <a:t> Online-</a:t>
            </a:r>
            <a:r>
              <a:rPr sz="1600" dirty="0" err="1">
                <a:latin typeface="Open Sans"/>
                <a:ea typeface="Open Sans"/>
                <a:cs typeface="Open Sans"/>
              </a:rPr>
              <a:t>Lernangebote</a:t>
            </a:r>
            <a:r>
              <a:rPr sz="1600" dirty="0">
                <a:latin typeface="Open Sans"/>
                <a:ea typeface="Open Sans"/>
                <a:cs typeface="Open Sans"/>
              </a:rPr>
              <a:t> </a:t>
            </a:r>
            <a:r>
              <a:rPr sz="1600" dirty="0" err="1">
                <a:latin typeface="Open Sans"/>
                <a:ea typeface="Open Sans"/>
                <a:cs typeface="Open Sans"/>
              </a:rPr>
              <a:t>zugreifen</a:t>
            </a:r>
            <a:r>
              <a:rPr sz="1600" dirty="0">
                <a:latin typeface="Open Sans"/>
                <a:ea typeface="Open Sans"/>
                <a:cs typeface="Open Sans"/>
              </a:rPr>
              <a:t>. </a:t>
            </a:r>
            <a:endParaRPr sz="1600" dirty="0">
              <a:latin typeface="Open Sans"/>
              <a:cs typeface="Open Sans"/>
            </a:endParaRPr>
          </a:p>
        </p:txBody>
      </p:sp>
      <p:sp>
        <p:nvSpPr>
          <p:cNvPr id="1323175846" name="Textfeld 1323175845"/>
          <p:cNvSpPr txBox="1"/>
          <p:nvPr/>
        </p:nvSpPr>
        <p:spPr bwMode="auto">
          <a:xfrm>
            <a:off x="7053590" y="2222729"/>
            <a:ext cx="4317103" cy="227549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de-DE" sz="1600" b="0" i="0" u="none" strike="noStrike" cap="none" spc="0" dirty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Mit Klick auf SC </a:t>
            </a:r>
            <a:r>
              <a:rPr lang="de-DE" sz="1600" b="0" i="0" u="none" strike="noStrike" cap="none" spc="0" dirty="0" err="1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Lernenonline</a:t>
            </a:r>
            <a:r>
              <a:rPr lang="de-DE" sz="1600" b="0" i="0" u="none" strike="noStrike" cap="none" spc="0" dirty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 gelangen Sie auf der </a:t>
            </a:r>
            <a:r>
              <a:rPr lang="de-DE" sz="1600" b="0" i="0" u="sng" strike="noStrike" cap="none" spc="0" dirty="0">
                <a:solidFill>
                  <a:schemeClr val="tx1"/>
                </a:solidFill>
                <a:latin typeface="Open Sans"/>
                <a:ea typeface="Open Sans"/>
                <a:cs typeface="Open Sans"/>
                <a:hlinkClick r:id="rId5" tooltip="https://lms2.schulcampus-rlp.de/PL-0006/"/>
              </a:rPr>
              <a:t>Startseite von SC </a:t>
            </a:r>
            <a:r>
              <a:rPr lang="de-DE" sz="1600" b="0" i="0" u="sng" strike="noStrike" cap="none" spc="0" dirty="0" err="1">
                <a:solidFill>
                  <a:schemeClr val="tx1"/>
                </a:solidFill>
                <a:latin typeface="Open Sans"/>
                <a:ea typeface="Open Sans"/>
                <a:cs typeface="Open Sans"/>
                <a:hlinkClick r:id="rId5" tooltip="https://lms2.schulcampus-rlp.de/PL-0006/"/>
              </a:rPr>
              <a:t>Lernenonline</a:t>
            </a:r>
            <a:r>
              <a:rPr lang="de-DE" sz="1600" b="0" i="0" u="none" strike="noStrike" cap="none" spc="0" dirty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.</a:t>
            </a:r>
            <a:endParaRPr lang="de-DE" sz="1600" b="0" i="0" u="none" strike="noStrike" cap="none" spc="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>
              <a:defRPr/>
            </a:pPr>
            <a:r>
              <a:rPr lang="de-DE" sz="1600" b="0" i="0" u="none" strike="noStrike" cap="none" spc="0" dirty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Dort erhalten Sie einen Überblick über alle Kursbereiche mit ihren entsprechenden Lernangeboten (Learning Communities, MINT, Sprachen, etc.), auf die Sie i.d.R. ohne weitere Anmeldung oder Freischaltcode zugreifen können. </a:t>
            </a:r>
            <a:endParaRPr lang="de-DE" sz="1600" b="0" i="0" u="none" strike="noStrike" cap="none" spc="0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D6A1CB93-57B1-47C8-8B1C-5787A5312528}"/>
              </a:ext>
            </a:extLst>
          </p:cNvPr>
          <p:cNvSpPr txBox="1"/>
          <p:nvPr/>
        </p:nvSpPr>
        <p:spPr>
          <a:xfrm>
            <a:off x="8616280" y="4690010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Registrierung mit QR Code:</a:t>
            </a:r>
          </a:p>
          <a:p>
            <a:endParaRPr lang="de-DE" dirty="0"/>
          </a:p>
        </p:txBody>
      </p:sp>
      <p:pic>
        <p:nvPicPr>
          <p:cNvPr id="8" name="Grafik 6">
            <a:extLst>
              <a:ext uri="{FF2B5EF4-FFF2-40B4-BE49-F238E27FC236}">
                <a16:creationId xmlns:a16="http://schemas.microsoft.com/office/drawing/2014/main" id="{82DA401A-4A30-4961-8200-DC0726500B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9048328" y="4984786"/>
            <a:ext cx="1797308" cy="175809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128059983" name="Grafik 2128059982">
            <a:hlinkClick r:id="rId3"/>
          </p:cNvPr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355779" y="800504"/>
            <a:ext cx="5531067" cy="5895366"/>
          </a:xfrm>
          <a:prstGeom prst="rect">
            <a:avLst/>
          </a:prstGeom>
        </p:spPr>
      </p:pic>
      <p:sp>
        <p:nvSpPr>
          <p:cNvPr id="1866524230" name="Textfeld 1866524229"/>
          <p:cNvSpPr txBox="1"/>
          <p:nvPr/>
        </p:nvSpPr>
        <p:spPr bwMode="auto">
          <a:xfrm>
            <a:off x="3547579" y="141861"/>
            <a:ext cx="7780941" cy="39659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2000">
                <a:latin typeface="Open Sans"/>
                <a:ea typeface="Open Sans"/>
                <a:cs typeface="Open Sans"/>
              </a:rPr>
              <a:t>Schulcampus Lernenonline - Kursbereich: Schulcampus</a:t>
            </a:r>
            <a:endParaRPr/>
          </a:p>
        </p:txBody>
      </p:sp>
      <p:sp>
        <p:nvSpPr>
          <p:cNvPr id="1565622169" name="Textfeld 1565622168"/>
          <p:cNvSpPr txBox="1"/>
          <p:nvPr/>
        </p:nvSpPr>
        <p:spPr bwMode="auto">
          <a:xfrm>
            <a:off x="6023992" y="793506"/>
            <a:ext cx="5692613" cy="5559151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endParaRPr lang="de-DE" sz="1600" dirty="0">
              <a:latin typeface="Open Sans"/>
              <a:ea typeface="Open Sans"/>
              <a:cs typeface="Open Sans"/>
            </a:endParaRPr>
          </a:p>
          <a:p>
            <a:pPr>
              <a:defRPr/>
            </a:pPr>
            <a:endParaRPr lang="de-DE" sz="1600" dirty="0">
              <a:latin typeface="Open Sans"/>
              <a:ea typeface="Open Sans"/>
              <a:cs typeface="Open Sans"/>
            </a:endParaRPr>
          </a:p>
          <a:p>
            <a:pPr>
              <a:defRPr/>
            </a:pPr>
            <a:endParaRPr lang="de-DE" sz="1600" dirty="0">
              <a:latin typeface="Open Sans"/>
              <a:ea typeface="Open Sans"/>
              <a:cs typeface="Open Sans"/>
            </a:endParaRPr>
          </a:p>
          <a:p>
            <a:pPr>
              <a:defRPr/>
            </a:pPr>
            <a:r>
              <a:rPr sz="1600" dirty="0">
                <a:latin typeface="Open Sans"/>
                <a:ea typeface="Open Sans"/>
                <a:cs typeface="Open Sans"/>
              </a:rPr>
              <a:t>Auf der </a:t>
            </a:r>
            <a:r>
              <a:rPr sz="1600" dirty="0" err="1">
                <a:latin typeface="Open Sans"/>
                <a:ea typeface="Open Sans"/>
                <a:cs typeface="Open Sans"/>
              </a:rPr>
              <a:t>Startseite</a:t>
            </a:r>
            <a:r>
              <a:rPr sz="1600" dirty="0">
                <a:latin typeface="Open Sans"/>
                <a:ea typeface="Open Sans"/>
                <a:cs typeface="Open Sans"/>
              </a:rPr>
              <a:t> SC </a:t>
            </a:r>
            <a:r>
              <a:rPr sz="1600" dirty="0" err="1">
                <a:latin typeface="Open Sans"/>
                <a:ea typeface="Open Sans"/>
                <a:cs typeface="Open Sans"/>
              </a:rPr>
              <a:t>Lernenonline</a:t>
            </a:r>
            <a:r>
              <a:rPr sz="1600" dirty="0">
                <a:latin typeface="Open Sans"/>
                <a:ea typeface="Open Sans"/>
                <a:cs typeface="Open Sans"/>
              </a:rPr>
              <a:t> </a:t>
            </a:r>
            <a:r>
              <a:rPr sz="1600" dirty="0" err="1">
                <a:latin typeface="Open Sans"/>
                <a:ea typeface="Open Sans"/>
                <a:cs typeface="Open Sans"/>
              </a:rPr>
              <a:t>befindet</a:t>
            </a:r>
            <a:r>
              <a:rPr sz="1600" dirty="0">
                <a:latin typeface="Open Sans"/>
                <a:ea typeface="Open Sans"/>
                <a:cs typeface="Open Sans"/>
              </a:rPr>
              <a:t> </a:t>
            </a:r>
            <a:r>
              <a:rPr sz="1600" dirty="0" err="1">
                <a:latin typeface="Open Sans"/>
                <a:ea typeface="Open Sans"/>
                <a:cs typeface="Open Sans"/>
              </a:rPr>
              <a:t>sich</a:t>
            </a:r>
            <a:r>
              <a:rPr sz="1600" dirty="0">
                <a:latin typeface="Open Sans"/>
                <a:ea typeface="Open Sans"/>
                <a:cs typeface="Open Sans"/>
              </a:rPr>
              <a:t> </a:t>
            </a:r>
            <a:r>
              <a:rPr sz="1600" dirty="0" err="1">
                <a:latin typeface="Open Sans"/>
                <a:ea typeface="Open Sans"/>
                <a:cs typeface="Open Sans"/>
              </a:rPr>
              <a:t>u.a.</a:t>
            </a:r>
            <a:r>
              <a:rPr sz="1600" dirty="0">
                <a:latin typeface="Open Sans"/>
                <a:ea typeface="Open Sans"/>
                <a:cs typeface="Open Sans"/>
              </a:rPr>
              <a:t> </a:t>
            </a:r>
            <a:r>
              <a:rPr sz="1600" dirty="0" err="1">
                <a:latin typeface="Open Sans"/>
                <a:ea typeface="Open Sans"/>
                <a:cs typeface="Open Sans"/>
              </a:rPr>
              <a:t>auch</a:t>
            </a:r>
            <a:r>
              <a:rPr sz="1600" dirty="0">
                <a:latin typeface="Open Sans"/>
                <a:ea typeface="Open Sans"/>
                <a:cs typeface="Open Sans"/>
              </a:rPr>
              <a:t> der </a:t>
            </a:r>
            <a:r>
              <a:rPr sz="1600" u="sng" dirty="0" err="1">
                <a:latin typeface="Open Sans"/>
                <a:ea typeface="Open Sans"/>
                <a:cs typeface="Open Sans"/>
                <a:hlinkClick r:id="rId3" tooltip="https://lms2.schulcampus-rlp.de/PL-0006/course/index.php?categoryid=136"/>
              </a:rPr>
              <a:t>Kursbereich</a:t>
            </a:r>
            <a:r>
              <a:rPr sz="1600" u="sng" dirty="0">
                <a:latin typeface="Open Sans"/>
                <a:ea typeface="Open Sans"/>
                <a:cs typeface="Open Sans"/>
                <a:hlinkClick r:id="rId3" tooltip="https://lms2.schulcampus-rlp.de/PL-0006/course/index.php?categoryid=136"/>
              </a:rPr>
              <a:t> </a:t>
            </a:r>
            <a:r>
              <a:rPr sz="1600" u="sng" dirty="0" err="1">
                <a:latin typeface="Open Sans"/>
                <a:ea typeface="Open Sans"/>
                <a:cs typeface="Open Sans"/>
                <a:hlinkClick r:id="rId3" tooltip="https://lms2.schulcampus-rlp.de/PL-0006/course/index.php?categoryid=136"/>
              </a:rPr>
              <a:t>Schulcampus</a:t>
            </a:r>
            <a:r>
              <a:rPr sz="1600" dirty="0">
                <a:latin typeface="Open Sans"/>
                <a:ea typeface="Open Sans"/>
                <a:cs typeface="Open Sans"/>
              </a:rPr>
              <a:t> Dieser </a:t>
            </a:r>
            <a:r>
              <a:rPr sz="1600" dirty="0" err="1">
                <a:latin typeface="Open Sans"/>
                <a:ea typeface="Open Sans"/>
                <a:cs typeface="Open Sans"/>
              </a:rPr>
              <a:t>Kursbereich</a:t>
            </a:r>
            <a:r>
              <a:rPr sz="1600" dirty="0">
                <a:latin typeface="Open Sans"/>
                <a:ea typeface="Open Sans"/>
                <a:cs typeface="Open Sans"/>
              </a:rPr>
              <a:t> </a:t>
            </a:r>
            <a:r>
              <a:rPr sz="1600" dirty="0" err="1">
                <a:latin typeface="Open Sans"/>
                <a:ea typeface="Open Sans"/>
                <a:cs typeface="Open Sans"/>
              </a:rPr>
              <a:t>listet</a:t>
            </a:r>
            <a:r>
              <a:rPr sz="1600" dirty="0">
                <a:latin typeface="Open Sans"/>
                <a:ea typeface="Open Sans"/>
                <a:cs typeface="Open Sans"/>
              </a:rPr>
              <a:t> </a:t>
            </a:r>
            <a:r>
              <a:rPr sz="1600" dirty="0" err="1">
                <a:latin typeface="Open Sans"/>
                <a:ea typeface="Open Sans"/>
                <a:cs typeface="Open Sans"/>
              </a:rPr>
              <a:t>Ihnen</a:t>
            </a:r>
            <a:r>
              <a:rPr sz="1600" dirty="0">
                <a:latin typeface="Open Sans"/>
                <a:ea typeface="Open Sans"/>
                <a:cs typeface="Open Sans"/>
              </a:rPr>
              <a:t> auf </a:t>
            </a:r>
            <a:r>
              <a:rPr sz="1600" dirty="0" err="1">
                <a:latin typeface="Open Sans"/>
                <a:ea typeface="Open Sans"/>
                <a:cs typeface="Open Sans"/>
              </a:rPr>
              <a:t>einen</a:t>
            </a:r>
            <a:r>
              <a:rPr sz="1600" dirty="0">
                <a:latin typeface="Open Sans"/>
                <a:ea typeface="Open Sans"/>
                <a:cs typeface="Open Sans"/>
              </a:rPr>
              <a:t> </a:t>
            </a:r>
            <a:r>
              <a:rPr sz="1600" dirty="0" err="1">
                <a:latin typeface="Open Sans"/>
                <a:ea typeface="Open Sans"/>
                <a:cs typeface="Open Sans"/>
              </a:rPr>
              <a:t>Blick</a:t>
            </a:r>
            <a:r>
              <a:rPr sz="1600" dirty="0">
                <a:latin typeface="Open Sans"/>
                <a:ea typeface="Open Sans"/>
                <a:cs typeface="Open Sans"/>
              </a:rPr>
              <a:t> die </a:t>
            </a:r>
            <a:r>
              <a:rPr sz="1600" dirty="0" err="1">
                <a:latin typeface="Open Sans"/>
                <a:ea typeface="Open Sans"/>
                <a:cs typeface="Open Sans"/>
              </a:rPr>
              <a:t>wichtigsten</a:t>
            </a:r>
            <a:r>
              <a:rPr sz="1600" dirty="0">
                <a:latin typeface="Open Sans"/>
                <a:ea typeface="Open Sans"/>
                <a:cs typeface="Open Sans"/>
              </a:rPr>
              <a:t> Online-</a:t>
            </a:r>
            <a:r>
              <a:rPr sz="1600" dirty="0" err="1">
                <a:latin typeface="Open Sans"/>
                <a:ea typeface="Open Sans"/>
                <a:cs typeface="Open Sans"/>
              </a:rPr>
              <a:t>Lernangebote</a:t>
            </a:r>
            <a:r>
              <a:rPr sz="1600" dirty="0">
                <a:latin typeface="Open Sans"/>
                <a:ea typeface="Open Sans"/>
                <a:cs typeface="Open Sans"/>
              </a:rPr>
              <a:t> </a:t>
            </a:r>
            <a:r>
              <a:rPr sz="1600" dirty="0" err="1">
                <a:latin typeface="Open Sans"/>
                <a:ea typeface="Open Sans"/>
                <a:cs typeface="Open Sans"/>
              </a:rPr>
              <a:t>zur</a:t>
            </a:r>
            <a:r>
              <a:rPr sz="1600" dirty="0">
                <a:latin typeface="Open Sans"/>
                <a:ea typeface="Open Sans"/>
                <a:cs typeface="Open Sans"/>
              </a:rPr>
              <a:t> </a:t>
            </a:r>
            <a:r>
              <a:rPr sz="1600" dirty="0" err="1">
                <a:latin typeface="Open Sans"/>
                <a:ea typeface="Open Sans"/>
                <a:cs typeface="Open Sans"/>
              </a:rPr>
              <a:t>Einführung</a:t>
            </a:r>
            <a:r>
              <a:rPr sz="1600" dirty="0">
                <a:latin typeface="Open Sans"/>
                <a:ea typeface="Open Sans"/>
                <a:cs typeface="Open Sans"/>
              </a:rPr>
              <a:t> in das </a:t>
            </a:r>
            <a:r>
              <a:rPr sz="1600" dirty="0" err="1">
                <a:latin typeface="Open Sans"/>
                <a:ea typeface="Open Sans"/>
                <a:cs typeface="Open Sans"/>
              </a:rPr>
              <a:t>Arbeiten</a:t>
            </a:r>
            <a:r>
              <a:rPr sz="1600" dirty="0">
                <a:latin typeface="Open Sans"/>
                <a:ea typeface="Open Sans"/>
                <a:cs typeface="Open Sans"/>
              </a:rPr>
              <a:t> </a:t>
            </a:r>
            <a:r>
              <a:rPr lang="de-DE" sz="1600" dirty="0">
                <a:latin typeface="Open Sans"/>
                <a:ea typeface="Open Sans"/>
                <a:cs typeface="Open Sans"/>
              </a:rPr>
              <a:t>mit dem Schulcampus und dessen </a:t>
            </a:r>
            <a:r>
              <a:rPr sz="1600" dirty="0" err="1">
                <a:latin typeface="Open Sans"/>
                <a:ea typeface="Open Sans"/>
                <a:cs typeface="Open Sans"/>
              </a:rPr>
              <a:t>Einsatzmöglichkeiten</a:t>
            </a:r>
            <a:r>
              <a:rPr sz="1600" dirty="0">
                <a:latin typeface="Open Sans"/>
                <a:ea typeface="Open Sans"/>
                <a:cs typeface="Open Sans"/>
              </a:rPr>
              <a:t> auf.</a:t>
            </a:r>
            <a:endParaRPr lang="de-DE" sz="1600" dirty="0">
              <a:latin typeface="Open Sans"/>
              <a:ea typeface="Open Sans"/>
              <a:cs typeface="Open Sans"/>
            </a:endParaRPr>
          </a:p>
          <a:p>
            <a:pPr>
              <a:defRPr/>
            </a:pPr>
            <a:endParaRPr lang="de-DE" sz="1600" dirty="0">
              <a:latin typeface="Open Sans"/>
              <a:ea typeface="Open Sans"/>
              <a:cs typeface="Open Sans"/>
            </a:endParaRPr>
          </a:p>
          <a:p>
            <a:pPr>
              <a:defRPr/>
            </a:pPr>
            <a:endParaRPr sz="1600" dirty="0">
              <a:latin typeface="Open Sans"/>
              <a:ea typeface="Open Sans"/>
              <a:cs typeface="Open Sans"/>
            </a:endParaRPr>
          </a:p>
          <a:p>
            <a:pPr>
              <a:defRPr/>
            </a:pPr>
            <a:endParaRPr lang="de-DE" sz="1600" dirty="0">
              <a:latin typeface="Open Sans"/>
              <a:ea typeface="Open Sans"/>
              <a:cs typeface="Open Sans"/>
            </a:endParaRPr>
          </a:p>
          <a:p>
            <a:pPr>
              <a:defRPr/>
            </a:pPr>
            <a:endParaRPr lang="de-DE" sz="1600" dirty="0">
              <a:latin typeface="Open Sans"/>
              <a:ea typeface="Open Sans"/>
              <a:cs typeface="Open Sans"/>
            </a:endParaRPr>
          </a:p>
          <a:p>
            <a:pPr>
              <a:defRPr/>
            </a:pPr>
            <a:endParaRPr lang="de-DE" sz="1600" dirty="0">
              <a:latin typeface="Open Sans"/>
              <a:ea typeface="Open Sans"/>
              <a:cs typeface="Open Sans"/>
            </a:endParaRPr>
          </a:p>
          <a:p>
            <a:pPr>
              <a:defRPr/>
            </a:pPr>
            <a:endParaRPr lang="de-DE" sz="1600" dirty="0">
              <a:latin typeface="Open Sans"/>
              <a:ea typeface="Open Sans"/>
              <a:cs typeface="Open Sans"/>
            </a:endParaRPr>
          </a:p>
          <a:p>
            <a:pPr>
              <a:defRPr/>
            </a:pPr>
            <a:endParaRPr lang="de-DE" sz="1600" dirty="0">
              <a:latin typeface="Open Sans"/>
              <a:ea typeface="Open Sans"/>
              <a:cs typeface="Open Sans"/>
            </a:endParaRPr>
          </a:p>
          <a:p>
            <a:pPr>
              <a:defRPr/>
            </a:pPr>
            <a:r>
              <a:rPr lang="de-DE" sz="1600" dirty="0">
                <a:latin typeface="Open Sans"/>
                <a:ea typeface="Open Sans"/>
                <a:cs typeface="Open Sans"/>
              </a:rPr>
              <a:t>D</a:t>
            </a:r>
            <a:r>
              <a:rPr sz="1600" dirty="0" err="1">
                <a:latin typeface="Open Sans"/>
                <a:ea typeface="Open Sans"/>
                <a:cs typeface="Open Sans"/>
              </a:rPr>
              <a:t>ie</a:t>
            </a:r>
            <a:r>
              <a:rPr sz="1600" dirty="0">
                <a:latin typeface="Open Sans"/>
                <a:ea typeface="Open Sans"/>
                <a:cs typeface="Open Sans"/>
              </a:rPr>
              <a:t> </a:t>
            </a:r>
            <a:r>
              <a:rPr sz="1600" dirty="0" err="1">
                <a:latin typeface="Open Sans"/>
                <a:ea typeface="Open Sans"/>
                <a:cs typeface="Open Sans"/>
              </a:rPr>
              <a:t>nachfolgenden</a:t>
            </a:r>
            <a:r>
              <a:rPr sz="1600" dirty="0">
                <a:latin typeface="Open Sans"/>
                <a:ea typeface="Open Sans"/>
                <a:cs typeface="Open Sans"/>
              </a:rPr>
              <a:t> Online-</a:t>
            </a:r>
            <a:r>
              <a:rPr sz="1600" dirty="0" err="1">
                <a:latin typeface="Open Sans"/>
                <a:ea typeface="Open Sans"/>
                <a:cs typeface="Open Sans"/>
              </a:rPr>
              <a:t>Lernangebote</a:t>
            </a:r>
            <a:r>
              <a:rPr sz="1600" dirty="0">
                <a:latin typeface="Open Sans"/>
                <a:ea typeface="Open Sans"/>
                <a:cs typeface="Open Sans"/>
              </a:rPr>
              <a:t> </a:t>
            </a:r>
            <a:r>
              <a:rPr sz="1600" dirty="0" err="1">
                <a:latin typeface="Open Sans"/>
                <a:ea typeface="Open Sans"/>
                <a:cs typeface="Open Sans"/>
              </a:rPr>
              <a:t>befinden</a:t>
            </a:r>
            <a:r>
              <a:rPr sz="1600" dirty="0">
                <a:latin typeface="Open Sans"/>
                <a:ea typeface="Open Sans"/>
                <a:cs typeface="Open Sans"/>
              </a:rPr>
              <a:t> </a:t>
            </a:r>
            <a:r>
              <a:rPr sz="1600" dirty="0" err="1">
                <a:latin typeface="Open Sans"/>
                <a:ea typeface="Open Sans"/>
                <a:cs typeface="Open Sans"/>
              </a:rPr>
              <a:t>sich</a:t>
            </a:r>
            <a:r>
              <a:rPr sz="1600" dirty="0">
                <a:latin typeface="Open Sans"/>
                <a:ea typeface="Open Sans"/>
                <a:cs typeface="Open Sans"/>
              </a:rPr>
              <a:t> </a:t>
            </a:r>
            <a:r>
              <a:rPr lang="de-DE" sz="1600" dirty="0">
                <a:latin typeface="Open Sans"/>
                <a:ea typeface="Open Sans"/>
                <a:cs typeface="Open Sans"/>
              </a:rPr>
              <a:t>ebenfalls </a:t>
            </a:r>
            <a:r>
              <a:rPr sz="1600" dirty="0" err="1">
                <a:latin typeface="Open Sans"/>
                <a:ea typeface="Open Sans"/>
                <a:cs typeface="Open Sans"/>
              </a:rPr>
              <a:t>alle</a:t>
            </a:r>
            <a:r>
              <a:rPr sz="1600" dirty="0">
                <a:latin typeface="Open Sans"/>
                <a:ea typeface="Open Sans"/>
                <a:cs typeface="Open Sans"/>
              </a:rPr>
              <a:t> auf SC </a:t>
            </a:r>
            <a:r>
              <a:rPr sz="1600" dirty="0" err="1">
                <a:latin typeface="Open Sans"/>
                <a:ea typeface="Open Sans"/>
                <a:cs typeface="Open Sans"/>
              </a:rPr>
              <a:t>Lernenonline</a:t>
            </a:r>
            <a:r>
              <a:rPr sz="1600" dirty="0">
                <a:latin typeface="Open Sans"/>
                <a:ea typeface="Open Sans"/>
                <a:cs typeface="Open Sans"/>
              </a:rPr>
              <a:t> und </a:t>
            </a:r>
            <a:r>
              <a:rPr sz="1600" dirty="0" err="1">
                <a:latin typeface="Open Sans"/>
                <a:ea typeface="Open Sans"/>
                <a:cs typeface="Open Sans"/>
              </a:rPr>
              <a:t>können</a:t>
            </a:r>
            <a:r>
              <a:rPr lang="de-DE" sz="1600" dirty="0">
                <a:latin typeface="Open Sans"/>
                <a:ea typeface="Open Sans"/>
                <a:cs typeface="Open Sans"/>
              </a:rPr>
              <a:t> über </a:t>
            </a:r>
            <a:r>
              <a:rPr sz="1600" dirty="0">
                <a:latin typeface="Open Sans"/>
                <a:ea typeface="Open Sans"/>
                <a:cs typeface="Open Sans"/>
              </a:rPr>
              <a:t>die </a:t>
            </a:r>
            <a:r>
              <a:rPr sz="1600" dirty="0" err="1">
                <a:latin typeface="Open Sans"/>
                <a:ea typeface="Open Sans"/>
                <a:cs typeface="Open Sans"/>
              </a:rPr>
              <a:t>Navigationsbar</a:t>
            </a:r>
            <a:r>
              <a:rPr sz="1600" dirty="0">
                <a:latin typeface="Open Sans"/>
                <a:ea typeface="Open Sans"/>
                <a:cs typeface="Open Sans"/>
              </a:rPr>
              <a:t> des Campus-Training</a:t>
            </a:r>
            <a:r>
              <a:rPr lang="de-DE" sz="1600" dirty="0">
                <a:latin typeface="Open Sans"/>
                <a:ea typeface="Open Sans"/>
                <a:cs typeface="Open Sans"/>
              </a:rPr>
              <a:t>s</a:t>
            </a:r>
            <a:r>
              <a:rPr sz="1600" dirty="0">
                <a:latin typeface="Open Sans"/>
                <a:ea typeface="Open Sans"/>
                <a:cs typeface="Open Sans"/>
              </a:rPr>
              <a:t> </a:t>
            </a:r>
            <a:r>
              <a:rPr lang="de-DE" sz="1600" dirty="0">
                <a:latin typeface="Open Sans"/>
                <a:ea typeface="Open Sans"/>
                <a:cs typeface="Open Sans"/>
              </a:rPr>
              <a:t>oder des Lehrkräfte im Schulcampus Kurs </a:t>
            </a:r>
            <a:r>
              <a:rPr sz="1600" dirty="0">
                <a:latin typeface="Open Sans"/>
                <a:ea typeface="Open Sans"/>
                <a:cs typeface="Open Sans"/>
              </a:rPr>
              <a:t>auf</a:t>
            </a:r>
            <a:r>
              <a:rPr lang="de-DE" sz="1600" dirty="0" err="1">
                <a:latin typeface="Open Sans"/>
                <a:ea typeface="Open Sans"/>
                <a:cs typeface="Open Sans"/>
              </a:rPr>
              <a:t>ge</a:t>
            </a:r>
            <a:r>
              <a:rPr sz="1600" dirty="0" err="1">
                <a:latin typeface="Open Sans"/>
                <a:ea typeface="Open Sans"/>
                <a:cs typeface="Open Sans"/>
              </a:rPr>
              <a:t>rufen</a:t>
            </a:r>
            <a:r>
              <a:rPr lang="de-DE" sz="1600" dirty="0">
                <a:latin typeface="Open Sans"/>
                <a:ea typeface="Open Sans"/>
                <a:cs typeface="Open Sans"/>
              </a:rPr>
              <a:t> werden</a:t>
            </a:r>
            <a:r>
              <a:rPr sz="1600" dirty="0">
                <a:latin typeface="Open Sans"/>
                <a:ea typeface="Open Sans"/>
                <a:cs typeface="Open Sans"/>
              </a:rPr>
              <a:t>. </a:t>
            </a:r>
          </a:p>
          <a:p>
            <a:pPr>
              <a:defRPr/>
            </a:pP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3">
            <a:hlinkClick r:id="rId2"/>
            <a:extLst>
              <a:ext uri="{FF2B5EF4-FFF2-40B4-BE49-F238E27FC236}">
                <a16:creationId xmlns:a16="http://schemas.microsoft.com/office/drawing/2014/main" id="{5B525E38-21EE-4236-BD67-74249676C1F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629"/>
          <a:stretch/>
        </p:blipFill>
        <p:spPr bwMode="auto">
          <a:xfrm>
            <a:off x="531324" y="1124744"/>
            <a:ext cx="5530616" cy="2160240"/>
          </a:xfrm>
          <a:prstGeom prst="rect">
            <a:avLst/>
          </a:prstGeom>
        </p:spPr>
      </p:pic>
      <p:pic>
        <p:nvPicPr>
          <p:cNvPr id="5" name="Grafik 4">
            <a:hlinkClick r:id="rId4"/>
            <a:extLst>
              <a:ext uri="{FF2B5EF4-FFF2-40B4-BE49-F238E27FC236}">
                <a16:creationId xmlns:a16="http://schemas.microsoft.com/office/drawing/2014/main" id="{4CD33D61-A1CD-4FFF-B495-9421C07F07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2024" y="3356992"/>
            <a:ext cx="4854357" cy="318645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04F532F8-4E1D-4573-8EC9-7C1DCEC843EF}"/>
              </a:ext>
            </a:extLst>
          </p:cNvPr>
          <p:cNvSpPr txBox="1"/>
          <p:nvPr/>
        </p:nvSpPr>
        <p:spPr>
          <a:xfrm>
            <a:off x="6600056" y="1124744"/>
            <a:ext cx="43204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Open Sans"/>
                <a:ea typeface="Open Sans"/>
                <a:cs typeface="Open Sans"/>
              </a:rPr>
              <a:t>Zum Einstieg empfehlen wir Ihnen den </a:t>
            </a:r>
            <a:r>
              <a:rPr lang="de-DE" b="1" dirty="0">
                <a:latin typeface="Open Sans"/>
                <a:ea typeface="Open Sans"/>
                <a:cs typeface="Open Sans"/>
              </a:rPr>
              <a:t>Lehrkräfte im Schulcampus Kurs</a:t>
            </a:r>
            <a:r>
              <a:rPr lang="de-DE" dirty="0">
                <a:latin typeface="Open Sans"/>
                <a:ea typeface="Open Sans"/>
                <a:cs typeface="Open Sans"/>
              </a:rPr>
              <a:t>, der Ihnen einen Überblick über die Dienste und eine erste Einführung über die Werkzeuge des Schulcampus gibt…</a:t>
            </a:r>
          </a:p>
          <a:p>
            <a:endParaRPr lang="de-DE" dirty="0">
              <a:latin typeface="Open Sans"/>
              <a:ea typeface="Open Sans"/>
              <a:cs typeface="Open Sans"/>
            </a:endParaRPr>
          </a:p>
          <a:p>
            <a:r>
              <a:rPr lang="de-DE" dirty="0">
                <a:latin typeface="Open Sans"/>
                <a:ea typeface="Open Sans"/>
                <a:cs typeface="Open Sans"/>
              </a:rPr>
              <a:t>	</a:t>
            </a:r>
            <a:r>
              <a:rPr lang="de-DE" dirty="0">
                <a:latin typeface="Open Sans"/>
                <a:ea typeface="Open Sans"/>
                <a:cs typeface="Open Sans"/>
                <a:hlinkClick r:id="rId2"/>
              </a:rPr>
              <a:t>zum Kurs</a:t>
            </a:r>
            <a:endParaRPr lang="de-DE" dirty="0">
              <a:latin typeface="Open Sans"/>
              <a:ea typeface="Open Sans"/>
              <a:cs typeface="Open Sans"/>
            </a:endParaRPr>
          </a:p>
          <a:p>
            <a:endParaRPr lang="de-DE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9B8CC741-9868-4CEF-8B81-DA26C5106BA2}"/>
              </a:ext>
            </a:extLst>
          </p:cNvPr>
          <p:cNvSpPr txBox="1"/>
          <p:nvPr/>
        </p:nvSpPr>
        <p:spPr>
          <a:xfrm>
            <a:off x="1631504" y="4077072"/>
            <a:ext cx="41044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Open Sans"/>
                <a:ea typeface="Open Sans"/>
                <a:cs typeface="Open Sans"/>
              </a:rPr>
              <a:t>… und den </a:t>
            </a:r>
            <a:r>
              <a:rPr lang="de-DE" b="1" dirty="0">
                <a:latin typeface="Open Sans"/>
                <a:ea typeface="Open Sans"/>
                <a:cs typeface="Open Sans"/>
              </a:rPr>
              <a:t>Einstiegskurs in das Arbeiten mit der Lernplattform</a:t>
            </a:r>
            <a:r>
              <a:rPr lang="de-DE" dirty="0">
                <a:latin typeface="Open Sans"/>
                <a:ea typeface="Open Sans"/>
                <a:cs typeface="Open Sans"/>
              </a:rPr>
              <a:t>.</a:t>
            </a:r>
          </a:p>
          <a:p>
            <a:r>
              <a:rPr lang="de-DE" dirty="0">
                <a:latin typeface="Open Sans"/>
                <a:ea typeface="Open Sans"/>
                <a:cs typeface="Open Sans"/>
              </a:rPr>
              <a:t>Dieser Kurs soll Sie fit machen, die Lernplattform zu nutzen und in Ihre Unterrichtsvorhaben einzubinden.   </a:t>
            </a:r>
          </a:p>
          <a:p>
            <a:endParaRPr lang="de-DE" dirty="0">
              <a:latin typeface="Open Sans"/>
            </a:endParaRPr>
          </a:p>
          <a:p>
            <a:r>
              <a:rPr lang="de-DE" dirty="0"/>
              <a:t>	</a:t>
            </a:r>
            <a:r>
              <a:rPr lang="de-DE" dirty="0">
                <a:hlinkClick r:id="rId4"/>
              </a:rPr>
              <a:t>zum Kurs</a:t>
            </a:r>
            <a:endParaRPr lang="de-DE" dirty="0"/>
          </a:p>
          <a:p>
            <a:endParaRPr lang="de-DE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64A5F06E-5CD2-4986-9456-69EBF26E6E10}"/>
              </a:ext>
            </a:extLst>
          </p:cNvPr>
          <p:cNvSpPr txBox="1"/>
          <p:nvPr/>
        </p:nvSpPr>
        <p:spPr>
          <a:xfrm>
            <a:off x="5303912" y="170541"/>
            <a:ext cx="6480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Einstiegskurse für das Arbeiten mit dem Schulcampus</a:t>
            </a:r>
          </a:p>
        </p:txBody>
      </p:sp>
      <p:sp>
        <p:nvSpPr>
          <p:cNvPr id="9" name="Pfeil: nach rechts 8">
            <a:extLst>
              <a:ext uri="{FF2B5EF4-FFF2-40B4-BE49-F238E27FC236}">
                <a16:creationId xmlns:a16="http://schemas.microsoft.com/office/drawing/2014/main" id="{0E1609ED-FC14-4AF3-A414-FEE829C00300}"/>
              </a:ext>
            </a:extLst>
          </p:cNvPr>
          <p:cNvSpPr/>
          <p:nvPr/>
        </p:nvSpPr>
        <p:spPr>
          <a:xfrm>
            <a:off x="1703512" y="5805264"/>
            <a:ext cx="792088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Pfeil: nach rechts 9">
            <a:extLst>
              <a:ext uri="{FF2B5EF4-FFF2-40B4-BE49-F238E27FC236}">
                <a16:creationId xmlns:a16="http://schemas.microsoft.com/office/drawing/2014/main" id="{08FADADF-0263-4D2E-98C6-82BD2A5E8F22}"/>
              </a:ext>
            </a:extLst>
          </p:cNvPr>
          <p:cNvSpPr/>
          <p:nvPr/>
        </p:nvSpPr>
        <p:spPr>
          <a:xfrm rot="10800000">
            <a:off x="6600056" y="2852936"/>
            <a:ext cx="86409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87356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897686601" name="Grafik 1897686600">
            <a:hlinkClick r:id="rId3"/>
          </p:cNvPr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353546" y="911967"/>
            <a:ext cx="6203527" cy="5635744"/>
          </a:xfrm>
          <a:prstGeom prst="rect">
            <a:avLst/>
          </a:prstGeom>
        </p:spPr>
      </p:pic>
      <p:sp>
        <p:nvSpPr>
          <p:cNvPr id="1292026174" name="Textfeld 1292026173"/>
          <p:cNvSpPr txBox="1"/>
          <p:nvPr/>
        </p:nvSpPr>
        <p:spPr bwMode="auto">
          <a:xfrm>
            <a:off x="7783164" y="184949"/>
            <a:ext cx="4134975" cy="39659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2000">
                <a:latin typeface="Open Sans"/>
                <a:cs typeface="Open Sans"/>
              </a:rPr>
              <a:t>Marktplatz für Grundschulen </a:t>
            </a:r>
            <a:endParaRPr/>
          </a:p>
        </p:txBody>
      </p:sp>
      <p:sp>
        <p:nvSpPr>
          <p:cNvPr id="1974572408" name="Textfeld 1974572407"/>
          <p:cNvSpPr txBox="1"/>
          <p:nvPr/>
        </p:nvSpPr>
        <p:spPr bwMode="auto">
          <a:xfrm rot="21293228">
            <a:off x="7124311" y="2920978"/>
            <a:ext cx="4861126" cy="228635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marL="283879" indent="-283879">
              <a:buFont typeface="Arial"/>
              <a:buChar char="•"/>
              <a:defRPr/>
            </a:pPr>
            <a:r>
              <a:rPr lang="de-DE" sz="1800" b="0" i="0" u="none" strike="noStrike" cap="none" spc="0" dirty="0">
                <a:solidFill>
                  <a:srgbClr val="223543"/>
                </a:solidFill>
                <a:latin typeface="Open Sans"/>
                <a:ea typeface="Calibri"/>
                <a:cs typeface="Open Sans"/>
              </a:rPr>
              <a:t>einfache und schnell anzuwendende Lernszenarien</a:t>
            </a:r>
            <a:endParaRPr lang="de-DE" sz="1800" b="0" i="0" u="none" strike="noStrike" cap="none" spc="0" dirty="0">
              <a:solidFill>
                <a:srgbClr val="223543"/>
              </a:solidFill>
              <a:latin typeface="Open Sans"/>
              <a:cs typeface="Open Sans"/>
            </a:endParaRPr>
          </a:p>
          <a:p>
            <a:pPr marL="283879" indent="-283879">
              <a:buFont typeface="Arial"/>
              <a:buChar char="•"/>
              <a:defRPr/>
            </a:pPr>
            <a:r>
              <a:rPr lang="de-DE" sz="1800" b="0" i="0" u="none" strike="noStrike" cap="none" spc="0" dirty="0">
                <a:solidFill>
                  <a:srgbClr val="223543"/>
                </a:solidFill>
                <a:latin typeface="Open Sans"/>
                <a:ea typeface="Calibri"/>
                <a:cs typeface="Open Sans"/>
              </a:rPr>
              <a:t>downloadbare Kurse, Aktivitäten</a:t>
            </a:r>
            <a:endParaRPr lang="de-DE" sz="1800" b="0" i="0" u="none" strike="noStrike" cap="none" spc="0" dirty="0">
              <a:solidFill>
                <a:srgbClr val="223543"/>
              </a:solidFill>
              <a:latin typeface="Open Sans"/>
              <a:cs typeface="Open Sans"/>
            </a:endParaRPr>
          </a:p>
          <a:p>
            <a:pPr marL="283879" indent="-283879">
              <a:buFont typeface="Arial"/>
              <a:buChar char="•"/>
              <a:defRPr/>
            </a:pPr>
            <a:r>
              <a:rPr lang="de-DE" sz="1800" b="0" i="0" u="none" strike="noStrike" cap="none" spc="0" dirty="0">
                <a:solidFill>
                  <a:srgbClr val="223543"/>
                </a:solidFill>
                <a:latin typeface="Open Sans"/>
                <a:ea typeface="Calibri"/>
                <a:cs typeface="Open Sans"/>
              </a:rPr>
              <a:t>H5P Beispiele mit weiterführenden Ideen und Links.</a:t>
            </a:r>
          </a:p>
          <a:p>
            <a:pPr marL="283878" indent="-283878">
              <a:buFont typeface="Arial"/>
              <a:buChar char="•"/>
              <a:defRPr/>
            </a:pPr>
            <a:endParaRPr sz="1800" b="0" i="0" u="none" dirty="0">
              <a:solidFill>
                <a:srgbClr val="000000"/>
              </a:solidFill>
              <a:latin typeface="Open Sans"/>
              <a:ea typeface="Calibri"/>
              <a:cs typeface="Open Sans"/>
            </a:endParaRPr>
          </a:p>
          <a:p>
            <a:pPr marL="283879" indent="-283879">
              <a:buFont typeface="Arial"/>
              <a:buChar char="•"/>
              <a:defRPr/>
            </a:pPr>
            <a:endParaRPr sz="1800" dirty="0">
              <a:latin typeface="Open Sans"/>
              <a:cs typeface="Open Sans"/>
            </a:endParaRPr>
          </a:p>
          <a:p>
            <a:pPr marL="283879" indent="-283879">
              <a:buFont typeface="Arial"/>
              <a:buChar char="•"/>
              <a:defRPr/>
            </a:pPr>
            <a:endParaRPr sz="1800" dirty="0">
              <a:latin typeface="Open Sans"/>
              <a:cs typeface="Open Sans"/>
            </a:endParaRPr>
          </a:p>
        </p:txBody>
      </p:sp>
      <p:sp>
        <p:nvSpPr>
          <p:cNvPr id="244483542" name="Textfeld 244483541"/>
          <p:cNvSpPr txBox="1"/>
          <p:nvPr/>
        </p:nvSpPr>
        <p:spPr bwMode="auto">
          <a:xfrm>
            <a:off x="7335582" y="1187907"/>
            <a:ext cx="3526404" cy="64044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de-DE" sz="1800" b="0" i="0" u="none" strike="noStrike" cap="none" spc="0">
                <a:solidFill>
                  <a:srgbClr val="223543"/>
                </a:solidFill>
                <a:latin typeface="Open Sans"/>
                <a:cs typeface="Open Sans"/>
              </a:rPr>
              <a:t>nicht nur für Grundschulen interessant!</a:t>
            </a:r>
            <a:endParaRPr>
              <a:latin typeface="Open Sans"/>
              <a:cs typeface="Open Sans"/>
            </a:endParaRPr>
          </a:p>
        </p:txBody>
      </p:sp>
      <p:pic>
        <p:nvPicPr>
          <p:cNvPr id="1202970472" name="Grafik 1202970471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10502659" y="2348880"/>
            <a:ext cx="1689341" cy="1448006"/>
          </a:xfrm>
          <a:prstGeom prst="rect">
            <a:avLst/>
          </a:prstGeom>
        </p:spPr>
      </p:pic>
      <p:sp>
        <p:nvSpPr>
          <p:cNvPr id="137235948" name="Textfeld 3"/>
          <p:cNvSpPr txBox="1"/>
          <p:nvPr/>
        </p:nvSpPr>
        <p:spPr bwMode="auto">
          <a:xfrm>
            <a:off x="-14431" y="6547713"/>
            <a:ext cx="12183369" cy="274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1200" i="1">
                <a:solidFill>
                  <a:schemeClr val="bg1">
                    <a:lumMod val="85000"/>
                  </a:schemeClr>
                </a:solidFill>
              </a:rPr>
              <a:t>Die Grafik steht unter der </a:t>
            </a:r>
            <a:r>
              <a:rPr lang="de-DE" sz="1200" i="1" u="sng">
                <a:solidFill>
                  <a:schemeClr val="bg1">
                    <a:lumMod val="85000"/>
                  </a:schemeClr>
                </a:solidFill>
                <a:hlinkClick r:id="rId6" tooltip="https://creativecommons.org/licenses/by/4.0/"/>
              </a:rPr>
              <a:t>CC BY 4.0</a:t>
            </a:r>
            <a:r>
              <a:rPr lang="de-DE" sz="1200" i="1">
                <a:solidFill>
                  <a:schemeClr val="bg1">
                    <a:lumMod val="85000"/>
                  </a:schemeClr>
                </a:solidFill>
              </a:rPr>
              <a:t> Lizenz. Der Name des Urhebers soll wie folgt</a:t>
            </a:r>
            <a:r>
              <a:t> </a:t>
            </a:r>
            <a:r>
              <a:rPr lang="de-DE" sz="1200" i="1">
                <a:solidFill>
                  <a:schemeClr val="bg1">
                    <a:lumMod val="85000"/>
                  </a:schemeClr>
                </a:solidFill>
              </a:rPr>
              <a:t>angegeben werden: Pädagogisches Landesinstitut Rheinland-Pfalz, </a:t>
            </a:r>
            <a:r>
              <a:rPr lang="de-DE" sz="1200" b="0" i="1" u="none" strike="noStrike" cap="none" spc="0">
                <a:solidFill>
                  <a:schemeClr val="bg1">
                    <a:lumMod val="85000"/>
                  </a:schemeClr>
                </a:solidFill>
                <a:latin typeface="Calibri"/>
                <a:ea typeface="Arial"/>
                <a:cs typeface="Arial"/>
              </a:rPr>
              <a:t> Simon Terber</a:t>
            </a:r>
            <a:r>
              <a:t> 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36AD2AA6-CB47-4A7F-9794-1263279A9A7B}"/>
              </a:ext>
            </a:extLst>
          </p:cNvPr>
          <p:cNvSpPr txBox="1"/>
          <p:nvPr/>
        </p:nvSpPr>
        <p:spPr>
          <a:xfrm>
            <a:off x="7824192" y="5529300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hlinkClick r:id="rId3"/>
              </a:rPr>
              <a:t>Zum Kurs</a:t>
            </a:r>
            <a:endParaRPr lang="de-DE" dirty="0"/>
          </a:p>
        </p:txBody>
      </p:sp>
      <p:sp>
        <p:nvSpPr>
          <p:cNvPr id="3" name="Pfeil: nach rechts 2">
            <a:extLst>
              <a:ext uri="{FF2B5EF4-FFF2-40B4-BE49-F238E27FC236}">
                <a16:creationId xmlns:a16="http://schemas.microsoft.com/office/drawing/2014/main" id="{B910329F-01FF-4CF5-A81C-43BD4F2F7C7D}"/>
              </a:ext>
            </a:extLst>
          </p:cNvPr>
          <p:cNvSpPr/>
          <p:nvPr/>
        </p:nvSpPr>
        <p:spPr>
          <a:xfrm rot="10800000">
            <a:off x="6925050" y="5564218"/>
            <a:ext cx="755126" cy="2152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73170421" name="Rechteck 7"/>
          <p:cNvSpPr/>
          <p:nvPr/>
        </p:nvSpPr>
        <p:spPr bwMode="auto">
          <a:xfrm>
            <a:off x="3513411" y="138510"/>
            <a:ext cx="8240285" cy="396599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 lang="de-DE" sz="2000" b="0" i="0" u="none" strike="noStrike" cap="none" spc="0">
                <a:solidFill>
                  <a:srgbClr val="2F3A48"/>
                </a:solidFill>
                <a:latin typeface="Open Sans"/>
                <a:ea typeface="Open Sans"/>
                <a:cs typeface="Open Sans"/>
              </a:rPr>
              <a:t>Campus-Training - eine Learning Community für Lehrkräfte im SC</a:t>
            </a:r>
            <a:endParaRPr sz="2000">
              <a:solidFill>
                <a:srgbClr val="2F3A49"/>
              </a:solidFill>
              <a:latin typeface="Open Sans"/>
              <a:ea typeface="Open Sans"/>
              <a:cs typeface="Open Sans"/>
            </a:endParaRPr>
          </a:p>
        </p:txBody>
      </p:sp>
      <p:pic>
        <p:nvPicPr>
          <p:cNvPr id="548946538" name="Grafik 548946537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30081" y="1082827"/>
            <a:ext cx="5335223" cy="3498302"/>
          </a:xfrm>
          <a:prstGeom prst="rect">
            <a:avLst/>
          </a:prstGeom>
        </p:spPr>
      </p:pic>
      <p:sp>
        <p:nvSpPr>
          <p:cNvPr id="1078585737" name="Textfeld 1078585736"/>
          <p:cNvSpPr txBox="1"/>
          <p:nvPr/>
        </p:nvSpPr>
        <p:spPr bwMode="auto">
          <a:xfrm>
            <a:off x="7367711" y="3361113"/>
            <a:ext cx="3540456" cy="36611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2000">
                <a:latin typeface="Open Sans"/>
                <a:ea typeface="Open Sans"/>
                <a:cs typeface="Open Sans"/>
              </a:rPr>
              <a:t> </a:t>
            </a:r>
            <a:endParaRPr/>
          </a:p>
        </p:txBody>
      </p:sp>
      <p:sp>
        <p:nvSpPr>
          <p:cNvPr id="1700730207" name="Textfeld 1700730206"/>
          <p:cNvSpPr txBox="1"/>
          <p:nvPr/>
        </p:nvSpPr>
        <p:spPr bwMode="auto">
          <a:xfrm>
            <a:off x="2912891" y="1082827"/>
            <a:ext cx="5791543" cy="36579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endParaRPr sz="1800"/>
          </a:p>
        </p:txBody>
      </p:sp>
      <p:pic>
        <p:nvPicPr>
          <p:cNvPr id="214436386" name="Grafik 214436385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9840416" y="1319316"/>
            <a:ext cx="1689339" cy="1448004"/>
          </a:xfrm>
          <a:prstGeom prst="rect">
            <a:avLst/>
          </a:prstGeom>
        </p:spPr>
      </p:pic>
      <p:sp>
        <p:nvSpPr>
          <p:cNvPr id="218319747" name="Textfeld 3"/>
          <p:cNvSpPr txBox="1"/>
          <p:nvPr/>
        </p:nvSpPr>
        <p:spPr bwMode="auto">
          <a:xfrm>
            <a:off x="0" y="6563844"/>
            <a:ext cx="12183730" cy="274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1200" i="1">
                <a:solidFill>
                  <a:schemeClr val="bg1">
                    <a:lumMod val="85000"/>
                  </a:schemeClr>
                </a:solidFill>
              </a:rPr>
              <a:t>Die Grafik steht unter der </a:t>
            </a:r>
            <a:r>
              <a:rPr lang="de-DE" sz="1200" i="1" u="sng">
                <a:solidFill>
                  <a:schemeClr val="bg1">
                    <a:lumMod val="85000"/>
                  </a:schemeClr>
                </a:solidFill>
                <a:hlinkClick r:id="rId5" tooltip="https://creativecommons.org/licenses/by/4.0/"/>
              </a:rPr>
              <a:t>CC BY 4.0</a:t>
            </a:r>
            <a:r>
              <a:rPr lang="de-DE" sz="1200" i="1">
                <a:solidFill>
                  <a:schemeClr val="bg1">
                    <a:lumMod val="85000"/>
                  </a:schemeClr>
                </a:solidFill>
              </a:rPr>
              <a:t> Lizenz. Der Name des Urhebers soll wie folgt</a:t>
            </a:r>
            <a:r>
              <a:t> </a:t>
            </a:r>
            <a:r>
              <a:rPr lang="de-DE" sz="1200" i="1">
                <a:solidFill>
                  <a:schemeClr val="bg1">
                    <a:lumMod val="85000"/>
                  </a:schemeClr>
                </a:solidFill>
              </a:rPr>
              <a:t>angegeben werden: Pädagogisches Landesinstitut Rheinland-Pfalz,  </a:t>
            </a:r>
            <a:r>
              <a:rPr lang="de-DE" sz="1200" b="0" i="1" u="none" strike="noStrike" cap="none" spc="0">
                <a:solidFill>
                  <a:schemeClr val="bg1">
                    <a:lumMod val="85000"/>
                  </a:schemeClr>
                </a:solidFill>
                <a:latin typeface="Calibri"/>
                <a:ea typeface="Arial"/>
                <a:cs typeface="Arial"/>
              </a:rPr>
              <a:t>Simon Terber</a:t>
            </a:r>
            <a:r>
              <a:t> </a:t>
            </a:r>
          </a:p>
        </p:txBody>
      </p:sp>
      <p:sp>
        <p:nvSpPr>
          <p:cNvPr id="1627394931" name="Textfeld 1627394930"/>
          <p:cNvSpPr txBox="1"/>
          <p:nvPr/>
        </p:nvSpPr>
        <p:spPr bwMode="auto">
          <a:xfrm>
            <a:off x="6528048" y="780962"/>
            <a:ext cx="3777440" cy="2220608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endParaRPr dirty="0"/>
          </a:p>
          <a:p>
            <a:pPr>
              <a:defRPr/>
            </a:pPr>
            <a:r>
              <a:rPr dirty="0" err="1">
                <a:latin typeface="Open Sans"/>
                <a:ea typeface="Open Sans"/>
                <a:cs typeface="Open Sans"/>
              </a:rPr>
              <a:t>Über</a:t>
            </a:r>
            <a:r>
              <a:rPr dirty="0">
                <a:latin typeface="Open Sans"/>
                <a:ea typeface="Open Sans"/>
                <a:cs typeface="Open Sans"/>
              </a:rPr>
              <a:t> die </a:t>
            </a:r>
            <a:r>
              <a:rPr dirty="0" err="1">
                <a:latin typeface="Open Sans"/>
                <a:ea typeface="Open Sans"/>
                <a:cs typeface="Open Sans"/>
              </a:rPr>
              <a:t>Navigationsbar</a:t>
            </a:r>
            <a:r>
              <a:rPr dirty="0">
                <a:latin typeface="Open Sans"/>
                <a:ea typeface="Open Sans"/>
                <a:cs typeface="Open Sans"/>
              </a:rPr>
              <a:t> </a:t>
            </a:r>
            <a:r>
              <a:rPr dirty="0" err="1">
                <a:latin typeface="Open Sans"/>
                <a:ea typeface="Open Sans"/>
                <a:cs typeface="Open Sans"/>
              </a:rPr>
              <a:t>erhalten</a:t>
            </a:r>
            <a:r>
              <a:rPr dirty="0">
                <a:latin typeface="Open Sans"/>
                <a:ea typeface="Open Sans"/>
                <a:cs typeface="Open Sans"/>
              </a:rPr>
              <a:t> Sie </a:t>
            </a:r>
            <a:r>
              <a:rPr dirty="0" err="1">
                <a:latin typeface="Open Sans"/>
                <a:ea typeface="Open Sans"/>
                <a:cs typeface="Open Sans"/>
              </a:rPr>
              <a:t>einen</a:t>
            </a:r>
            <a:r>
              <a:rPr dirty="0">
                <a:latin typeface="Open Sans"/>
                <a:ea typeface="Open Sans"/>
                <a:cs typeface="Open Sans"/>
              </a:rPr>
              <a:t> </a:t>
            </a:r>
            <a:r>
              <a:rPr dirty="0" err="1">
                <a:latin typeface="Open Sans"/>
                <a:ea typeface="Open Sans"/>
                <a:cs typeface="Open Sans"/>
              </a:rPr>
              <a:t>Überblick</a:t>
            </a:r>
            <a:r>
              <a:rPr dirty="0">
                <a:latin typeface="Open Sans"/>
                <a:ea typeface="Open Sans"/>
                <a:cs typeface="Open Sans"/>
              </a:rPr>
              <a:t> </a:t>
            </a:r>
            <a:r>
              <a:rPr dirty="0" err="1">
                <a:latin typeface="Open Sans"/>
                <a:ea typeface="Open Sans"/>
                <a:cs typeface="Open Sans"/>
              </a:rPr>
              <a:t>über</a:t>
            </a:r>
            <a:r>
              <a:rPr dirty="0">
                <a:latin typeface="Open Sans"/>
                <a:ea typeface="Open Sans"/>
                <a:cs typeface="Open Sans"/>
              </a:rPr>
              <a:t> </a:t>
            </a:r>
            <a:r>
              <a:rPr dirty="0" err="1">
                <a:latin typeface="Open Sans"/>
                <a:ea typeface="Open Sans"/>
                <a:cs typeface="Open Sans"/>
              </a:rPr>
              <a:t>alle</a:t>
            </a:r>
            <a:r>
              <a:rPr dirty="0">
                <a:latin typeface="Open Sans"/>
                <a:ea typeface="Open Sans"/>
                <a:cs typeface="Open Sans"/>
              </a:rPr>
              <a:t> </a:t>
            </a:r>
            <a:r>
              <a:rPr dirty="0" err="1">
                <a:latin typeface="Open Sans"/>
                <a:ea typeface="Open Sans"/>
                <a:cs typeface="Open Sans"/>
              </a:rPr>
              <a:t>Unterstützungsmaterialien</a:t>
            </a:r>
            <a:r>
              <a:rPr dirty="0">
                <a:latin typeface="Open Sans"/>
                <a:ea typeface="Open Sans"/>
                <a:cs typeface="Open Sans"/>
              </a:rPr>
              <a:t>, </a:t>
            </a:r>
            <a:r>
              <a:rPr dirty="0" err="1">
                <a:latin typeface="Open Sans"/>
                <a:ea typeface="Open Sans"/>
                <a:cs typeface="Open Sans"/>
              </a:rPr>
              <a:t>Marktplätze</a:t>
            </a:r>
            <a:r>
              <a:rPr dirty="0">
                <a:latin typeface="Open Sans"/>
                <a:ea typeface="Open Sans"/>
                <a:cs typeface="Open Sans"/>
              </a:rPr>
              <a:t> und </a:t>
            </a:r>
            <a:r>
              <a:rPr dirty="0" err="1">
                <a:latin typeface="Open Sans"/>
                <a:ea typeface="Open Sans"/>
                <a:cs typeface="Open Sans"/>
              </a:rPr>
              <a:t>Fachforen</a:t>
            </a:r>
            <a:r>
              <a:rPr dirty="0">
                <a:latin typeface="Open Sans"/>
                <a:ea typeface="Open Sans"/>
                <a:cs typeface="Open Sans"/>
              </a:rPr>
              <a:t> </a:t>
            </a:r>
            <a:r>
              <a:rPr dirty="0" err="1">
                <a:latin typeface="Open Sans"/>
                <a:ea typeface="Open Sans"/>
                <a:cs typeface="Open Sans"/>
              </a:rPr>
              <a:t>für</a:t>
            </a:r>
            <a:r>
              <a:rPr dirty="0">
                <a:latin typeface="Open Sans"/>
                <a:ea typeface="Open Sans"/>
                <a:cs typeface="Open Sans"/>
              </a:rPr>
              <a:t> </a:t>
            </a:r>
            <a:r>
              <a:rPr dirty="0" err="1">
                <a:latin typeface="Open Sans"/>
                <a:ea typeface="Open Sans"/>
                <a:cs typeface="Open Sans"/>
              </a:rPr>
              <a:t>Ihre</a:t>
            </a:r>
            <a:r>
              <a:rPr dirty="0">
                <a:latin typeface="Open Sans"/>
                <a:ea typeface="Open Sans"/>
                <a:cs typeface="Open Sans"/>
              </a:rPr>
              <a:t> </a:t>
            </a:r>
            <a:r>
              <a:rPr dirty="0" err="1">
                <a:latin typeface="Open Sans"/>
                <a:ea typeface="Open Sans"/>
                <a:cs typeface="Open Sans"/>
              </a:rPr>
              <a:t>Fragen</a:t>
            </a:r>
            <a:r>
              <a:rPr dirty="0">
                <a:latin typeface="Open Sans"/>
                <a:ea typeface="Open Sans"/>
                <a:cs typeface="Open Sans"/>
              </a:rPr>
              <a:t> und </a:t>
            </a:r>
            <a:r>
              <a:rPr lang="de-DE" dirty="0">
                <a:latin typeface="Open Sans"/>
                <a:ea typeface="Open Sans"/>
                <a:cs typeface="Open Sans"/>
              </a:rPr>
              <a:t>zum</a:t>
            </a:r>
            <a:r>
              <a:rPr dirty="0">
                <a:latin typeface="Open Sans"/>
                <a:ea typeface="Open Sans"/>
                <a:cs typeface="Open Sans"/>
              </a:rPr>
              <a:t> </a:t>
            </a:r>
            <a:r>
              <a:rPr dirty="0" err="1">
                <a:latin typeface="Open Sans"/>
                <a:ea typeface="Open Sans"/>
                <a:cs typeface="Open Sans"/>
              </a:rPr>
              <a:t>Austausch</a:t>
            </a:r>
            <a:r>
              <a:rPr dirty="0">
                <a:latin typeface="Open Sans"/>
                <a:ea typeface="Open Sans"/>
                <a:cs typeface="Open Sans"/>
              </a:rPr>
              <a:t> </a:t>
            </a:r>
            <a:r>
              <a:rPr dirty="0" err="1">
                <a:latin typeface="Open Sans"/>
                <a:ea typeface="Open Sans"/>
                <a:cs typeface="Open Sans"/>
              </a:rPr>
              <a:t>mit</a:t>
            </a:r>
            <a:r>
              <a:rPr dirty="0">
                <a:latin typeface="Open Sans"/>
                <a:ea typeface="Open Sans"/>
                <a:cs typeface="Open Sans"/>
              </a:rPr>
              <a:t> </a:t>
            </a:r>
            <a:r>
              <a:rPr dirty="0" err="1">
                <a:latin typeface="Open Sans"/>
                <a:ea typeface="Open Sans"/>
                <a:cs typeface="Open Sans"/>
              </a:rPr>
              <a:t>anderen</a:t>
            </a:r>
            <a:r>
              <a:rPr dirty="0">
                <a:latin typeface="Open Sans"/>
                <a:ea typeface="Open Sans"/>
                <a:cs typeface="Open Sans"/>
              </a:rPr>
              <a:t> </a:t>
            </a:r>
            <a:r>
              <a:rPr dirty="0" err="1">
                <a:latin typeface="Open Sans"/>
                <a:ea typeface="Open Sans"/>
                <a:cs typeface="Open Sans"/>
              </a:rPr>
              <a:t>Lehrkräften</a:t>
            </a:r>
            <a:r>
              <a:rPr dirty="0">
                <a:latin typeface="Open Sans"/>
                <a:ea typeface="Open Sans"/>
                <a:cs typeface="Open Sans"/>
              </a:rPr>
              <a:t>.</a:t>
            </a:r>
            <a:endParaRPr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F7F1FBEE-8293-4593-AAA9-AD8A14D987F9}"/>
              </a:ext>
            </a:extLst>
          </p:cNvPr>
          <p:cNvSpPr txBox="1"/>
          <p:nvPr/>
        </p:nvSpPr>
        <p:spPr>
          <a:xfrm>
            <a:off x="551384" y="4801745"/>
            <a:ext cx="4248472" cy="1435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1492CDF7-A716-43ED-AD85-5AE907E24BA2}"/>
              </a:ext>
            </a:extLst>
          </p:cNvPr>
          <p:cNvSpPr txBox="1"/>
          <p:nvPr/>
        </p:nvSpPr>
        <p:spPr>
          <a:xfrm>
            <a:off x="1127448" y="4809518"/>
            <a:ext cx="40324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Open Sans"/>
                <a:ea typeface="Open Sans"/>
                <a:cs typeface="Open Sans"/>
              </a:rPr>
              <a:t>Impulse und Anregungen für die unterrichtliche Nutzung des Schulcampus! </a:t>
            </a:r>
          </a:p>
          <a:p>
            <a:endParaRPr lang="de-DE" dirty="0">
              <a:latin typeface="Open Sans"/>
              <a:ea typeface="Open Sans"/>
              <a:cs typeface="Open Sans"/>
            </a:endParaRPr>
          </a:p>
          <a:p>
            <a:r>
              <a:rPr lang="de-DE" dirty="0">
                <a:latin typeface="Open Sans"/>
                <a:ea typeface="Open Sans"/>
                <a:cs typeface="Open Sans"/>
              </a:rPr>
              <a:t>            </a:t>
            </a:r>
            <a:r>
              <a:rPr lang="de-DE" dirty="0">
                <a:latin typeface="Open Sans"/>
                <a:ea typeface="Open Sans"/>
                <a:cs typeface="Open Sans"/>
                <a:hlinkClick r:id="rId6"/>
              </a:rPr>
              <a:t>Zum Campus-Training</a:t>
            </a:r>
            <a:endParaRPr lang="de-DE" dirty="0">
              <a:latin typeface="Open Sans"/>
              <a:ea typeface="Open Sans"/>
              <a:cs typeface="Open Sans"/>
            </a:endParaRPr>
          </a:p>
          <a:p>
            <a:endParaRPr lang="de-DE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68A731BA-745A-47B5-B250-C78BB52C01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008" y="3572128"/>
            <a:ext cx="5638800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feil: nach rechts 3">
            <a:extLst>
              <a:ext uri="{FF2B5EF4-FFF2-40B4-BE49-F238E27FC236}">
                <a16:creationId xmlns:a16="http://schemas.microsoft.com/office/drawing/2014/main" id="{8D7E2F89-CE8A-4F42-B6D3-9ED7B1BE234D}"/>
              </a:ext>
            </a:extLst>
          </p:cNvPr>
          <p:cNvSpPr/>
          <p:nvPr/>
        </p:nvSpPr>
        <p:spPr>
          <a:xfrm>
            <a:off x="1127448" y="6029061"/>
            <a:ext cx="72008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979</Words>
  <Application>Microsoft Office PowerPoint</Application>
  <DocSecurity>0</DocSecurity>
  <PresentationFormat>Breitbild</PresentationFormat>
  <Paragraphs>136</Paragraphs>
  <Slides>15</Slides>
  <Notes>14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22" baseType="lpstr">
      <vt:lpstr>Arial</vt:lpstr>
      <vt:lpstr>Bradley Hand</vt:lpstr>
      <vt:lpstr>Calibri</vt:lpstr>
      <vt:lpstr>Calibri Light</vt:lpstr>
      <vt:lpstr>Open Sans</vt:lpstr>
      <vt:lpstr>Times New Roman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subject/>
  <dc:creator>Microsoft Office User</dc:creator>
  <cp:keywords/>
  <dc:description/>
  <cp:lastModifiedBy>Anja</cp:lastModifiedBy>
  <cp:revision>94</cp:revision>
  <dcterms:created xsi:type="dcterms:W3CDTF">2021-04-12T15:00:24Z</dcterms:created>
  <dcterms:modified xsi:type="dcterms:W3CDTF">2024-08-21T11:14:40Z</dcterms:modified>
  <cp:category/>
  <dc:identifier/>
  <cp:contentStatus/>
  <dc:language/>
  <cp:version/>
</cp:coreProperties>
</file>